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9"/>
  </p:notesMasterIdLst>
  <p:sldIdLst>
    <p:sldId id="261" r:id="rId2"/>
    <p:sldId id="262" r:id="rId3"/>
    <p:sldId id="266" r:id="rId4"/>
    <p:sldId id="265" r:id="rId5"/>
    <p:sldId id="263" r:id="rId6"/>
    <p:sldId id="264" r:id="rId7"/>
    <p:sldId id="268" r:id="rId8"/>
    <p:sldId id="267" r:id="rId9"/>
    <p:sldId id="273" r:id="rId10"/>
    <p:sldId id="272" r:id="rId11"/>
    <p:sldId id="276" r:id="rId12"/>
    <p:sldId id="279" r:id="rId13"/>
    <p:sldId id="271" r:id="rId14"/>
    <p:sldId id="278" r:id="rId15"/>
    <p:sldId id="280" r:id="rId16"/>
    <p:sldId id="281" r:id="rId17"/>
    <p:sldId id="282"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0066"/>
    <a:srgbClr val="CA0832"/>
    <a:srgbClr val="C80AA4"/>
    <a:srgbClr val="00CCFF"/>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92667" autoAdjust="0"/>
  </p:normalViewPr>
  <p:slideViewPr>
    <p:cSldViewPr>
      <p:cViewPr varScale="1">
        <p:scale>
          <a:sx n="73" d="100"/>
          <a:sy n="73" d="100"/>
        </p:scale>
        <p:origin x="-8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D36F90B-A2BC-4157-BE2D-39A9A19F3799}" type="datetimeFigureOut">
              <a:rPr lang="fr-FR"/>
              <a:pPr>
                <a:defRPr/>
              </a:pPr>
              <a:t>05/05/2010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9FB5E68-313C-4700-B457-110AA52AF646}"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53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1F5386-FAB0-44E5-965F-B75D6F3EE476}" type="slidenum">
              <a:rPr lang="fr-FR">
                <a:cs typeface="Arial" charset="0"/>
              </a:rPr>
              <a:pPr fontAlgn="base">
                <a:spcBef>
                  <a:spcPct val="0"/>
                </a:spcBef>
                <a:spcAft>
                  <a:spcPct val="0"/>
                </a:spcAft>
              </a:pPr>
              <a:t>1</a:t>
            </a:fld>
            <a:endParaRPr lang="fr-F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37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01D131-32B3-4DF0-BA3C-2D399B8614B4}" type="slidenum">
              <a:rPr lang="fr-FR">
                <a:cs typeface="Arial" charset="0"/>
              </a:rPr>
              <a:pPr fontAlgn="base">
                <a:spcBef>
                  <a:spcPct val="0"/>
                </a:spcBef>
                <a:spcAft>
                  <a:spcPct val="0"/>
                </a:spcAft>
              </a:pPr>
              <a:t>10</a:t>
            </a:fld>
            <a:endParaRPr lang="fr-F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58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58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64962-3C9B-4FC2-B764-973E0E3B1930}" type="slidenum">
              <a:rPr lang="fr-FR">
                <a:cs typeface="Arial" charset="0"/>
              </a:rPr>
              <a:pPr fontAlgn="base">
                <a:spcBef>
                  <a:spcPct val="0"/>
                </a:spcBef>
                <a:spcAft>
                  <a:spcPct val="0"/>
                </a:spcAft>
              </a:pPr>
              <a:t>11</a:t>
            </a:fld>
            <a:endParaRPr lang="fr-F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78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4A002D-066A-4B75-9F67-A883130BCE4C}" type="slidenum">
              <a:rPr lang="fr-FR">
                <a:cs typeface="Arial" charset="0"/>
              </a:rPr>
              <a:pPr fontAlgn="base">
                <a:spcBef>
                  <a:spcPct val="0"/>
                </a:spcBef>
                <a:spcAft>
                  <a:spcPct val="0"/>
                </a:spcAft>
              </a:pPr>
              <a:t>12</a:t>
            </a:fld>
            <a:endParaRPr lang="fr-F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99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0D4581-7D7E-404E-836E-EB9646483544}" type="slidenum">
              <a:rPr lang="fr-FR">
                <a:cs typeface="Arial" charset="0"/>
              </a:rPr>
              <a:pPr fontAlgn="base">
                <a:spcBef>
                  <a:spcPct val="0"/>
                </a:spcBef>
                <a:spcAft>
                  <a:spcPct val="0"/>
                </a:spcAft>
              </a:pPr>
              <a:t>13</a:t>
            </a:fld>
            <a:endParaRPr lang="fr-F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19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19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26CC59-F8FE-4D90-B6C9-DD8DECC6655F}" type="slidenum">
              <a:rPr lang="fr-FR">
                <a:cs typeface="Arial" charset="0"/>
              </a:rPr>
              <a:pPr fontAlgn="base">
                <a:spcBef>
                  <a:spcPct val="0"/>
                </a:spcBef>
                <a:spcAft>
                  <a:spcPct val="0"/>
                </a:spcAft>
              </a:pPr>
              <a:t>14</a:t>
            </a:fld>
            <a:endParaRPr lang="fr-F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40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AD2221-F5C9-4B62-A2FF-C645813F8489}" type="slidenum">
              <a:rPr lang="fr-FR">
                <a:cs typeface="Arial" charset="0"/>
              </a:rPr>
              <a:pPr fontAlgn="base">
                <a:spcBef>
                  <a:spcPct val="0"/>
                </a:spcBef>
                <a:spcAft>
                  <a:spcPct val="0"/>
                </a:spcAft>
              </a:pPr>
              <a:t>15</a:t>
            </a:fld>
            <a:endParaRPr lang="fr-F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60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99712-3886-40C7-988A-7BA775362E6D}" type="slidenum">
              <a:rPr lang="fr-FR">
                <a:cs typeface="Arial" charset="0"/>
              </a:rPr>
              <a:pPr fontAlgn="base">
                <a:spcBef>
                  <a:spcPct val="0"/>
                </a:spcBef>
                <a:spcAft>
                  <a:spcPct val="0"/>
                </a:spcAft>
              </a:pPr>
              <a:t>16</a:t>
            </a:fld>
            <a:endParaRPr lang="fr-F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81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81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CA0227-1B45-4DF9-A3DF-A150AAA00F51}" type="slidenum">
              <a:rPr lang="fr-FR">
                <a:cs typeface="Arial" charset="0"/>
              </a:rPr>
              <a:pPr fontAlgn="base">
                <a:spcBef>
                  <a:spcPct val="0"/>
                </a:spcBef>
                <a:spcAft>
                  <a:spcPct val="0"/>
                </a:spcAft>
              </a:pPr>
              <a:t>17</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269CF5-77BD-41AE-9410-1557E5E9BD76}" type="slidenum">
              <a:rPr lang="fr-FR">
                <a:cs typeface="Arial" charset="0"/>
              </a:rPr>
              <a:pPr fontAlgn="base">
                <a:spcBef>
                  <a:spcPct val="0"/>
                </a:spcBef>
                <a:spcAft>
                  <a:spcPct val="0"/>
                </a:spcAft>
              </a:pPr>
              <a:t>2</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0D946D-4CBB-4D43-8850-0DFCE04147E5}" type="slidenum">
              <a:rPr lang="fr-FR">
                <a:cs typeface="Arial" charset="0"/>
              </a:rPr>
              <a:pPr fontAlgn="base">
                <a:spcBef>
                  <a:spcPct val="0"/>
                </a:spcBef>
                <a:spcAft>
                  <a:spcPct val="0"/>
                </a:spcAft>
              </a:pPr>
              <a:t>3</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15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601AA2-8259-444B-84DC-053454450B96}" type="slidenum">
              <a:rPr lang="fr-FR">
                <a:cs typeface="Arial" charset="0"/>
              </a:rPr>
              <a:pPr fontAlgn="base">
                <a:spcBef>
                  <a:spcPct val="0"/>
                </a:spcBef>
                <a:spcAft>
                  <a:spcPct val="0"/>
                </a:spcAft>
              </a:pPr>
              <a:t>4</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35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B1A368-32D4-4972-BD15-68DA2ECC3877}" type="slidenum">
              <a:rPr lang="fr-FR">
                <a:cs typeface="Arial" charset="0"/>
              </a:rPr>
              <a:pPr fontAlgn="base">
                <a:spcBef>
                  <a:spcPct val="0"/>
                </a:spcBef>
                <a:spcAft>
                  <a:spcPct val="0"/>
                </a:spcAft>
              </a:pPr>
              <a:t>5</a:t>
            </a:fld>
            <a:endParaRPr lang="fr-F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CFED4-10D9-4F1F-A371-4F601F1E49FA}" type="slidenum">
              <a:rPr lang="fr-FR">
                <a:cs typeface="Arial" charset="0"/>
              </a:rPr>
              <a:pPr fontAlgn="base">
                <a:spcBef>
                  <a:spcPct val="0"/>
                </a:spcBef>
                <a:spcAft>
                  <a:spcPct val="0"/>
                </a:spcAft>
              </a:pPr>
              <a:t>6</a:t>
            </a:fld>
            <a:endParaRPr lang="fr-F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1530BB-71DC-4A0A-8F77-D7A4838C5F26}" type="slidenum">
              <a:rPr lang="fr-FR">
                <a:cs typeface="Arial" charset="0"/>
              </a:rPr>
              <a:pPr fontAlgn="base">
                <a:spcBef>
                  <a:spcPct val="0"/>
                </a:spcBef>
                <a:spcAft>
                  <a:spcPct val="0"/>
                </a:spcAft>
              </a:pPr>
              <a:t>7</a:t>
            </a:fld>
            <a:endParaRPr lang="fr-F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96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50B77-47D6-4CDC-985A-6BEE4FA272A9}" type="slidenum">
              <a:rPr lang="fr-FR">
                <a:cs typeface="Arial" charset="0"/>
              </a:rPr>
              <a:pPr fontAlgn="base">
                <a:spcBef>
                  <a:spcPct val="0"/>
                </a:spcBef>
                <a:spcAft>
                  <a:spcPct val="0"/>
                </a:spcAft>
              </a:pPr>
              <a:t>8</a:t>
            </a:fld>
            <a:endParaRPr lang="fr-F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17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7E909-071F-42D3-9C0E-FA8F5959DCAE}" type="slidenum">
              <a:rPr lang="fr-FR">
                <a:cs typeface="Arial" charset="0"/>
              </a:rPr>
              <a:pPr fontAlgn="base">
                <a:spcBef>
                  <a:spcPct val="0"/>
                </a:spcBef>
                <a:spcAft>
                  <a:spcPct val="0"/>
                </a:spcAft>
              </a:pPr>
              <a:t>9</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5A5D598-9F16-4F15-AF12-7F68D971402D}" type="datetimeFigureOut">
              <a:rPr lang="fr-FR"/>
              <a:pPr>
                <a:defRPr/>
              </a:pPr>
              <a:t>05/05/2010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FFC72FE-29D1-4B66-8CA0-361D3BA97F08}"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C2448A3-7FDC-453B-938E-26E0BF41F022}" type="datetimeFigureOut">
              <a:rPr lang="fr-FR"/>
              <a:pPr>
                <a:defRPr/>
              </a:pPr>
              <a:t>05/05/2010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DDCC7A6-60E8-4CD1-8477-68B48166DA5C}"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1B38025-548E-45C9-A72E-50D94C703663}" type="datetimeFigureOut">
              <a:rPr lang="fr-FR"/>
              <a:pPr>
                <a:defRPr/>
              </a:pPr>
              <a:t>05/05/2010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22BB4C2-C33F-4CE2-AB54-D594E2E09929}"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1E1E6C9-E8F2-4C3F-9D8A-C780D3A8E907}" type="datetimeFigureOut">
              <a:rPr lang="fr-FR"/>
              <a:pPr>
                <a:defRPr/>
              </a:pPr>
              <a:t>05/05/2010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F73A2A1-8AD1-4B10-99F0-B385ADE7D05C}"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7D1F9D0-11E1-49A2-B80A-669F6F04D44B}" type="datetimeFigureOut">
              <a:rPr lang="fr-FR"/>
              <a:pPr>
                <a:defRPr/>
              </a:pPr>
              <a:t>05/05/2010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538B875-8B30-4466-B51C-59FCD7D0CB0C}"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67D69F5-2373-497E-BFCE-3593216970D4}" type="datetimeFigureOut">
              <a:rPr lang="fr-FR"/>
              <a:pPr>
                <a:defRPr/>
              </a:pPr>
              <a:t>05/05/2010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0417C91-A21E-495D-AD7C-4890849C1930}"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6A3FA412-5AEA-47AB-9749-E0A34524469E}" type="datetimeFigureOut">
              <a:rPr lang="fr-FR"/>
              <a:pPr>
                <a:defRPr/>
              </a:pPr>
              <a:t>05/05/2010</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567E1B20-09AD-421F-BB31-4A0FBDDD6919}"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219D1373-9E51-488B-8740-895727738F81}" type="datetimeFigureOut">
              <a:rPr lang="fr-FR"/>
              <a:pPr>
                <a:defRPr/>
              </a:pPr>
              <a:t>05/05/2010</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CE187FD7-6C99-43BF-B80F-5D7882B770F4}"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894D266-CEB3-4929-9292-6FFA99D0D7A3}" type="datetimeFigureOut">
              <a:rPr lang="fr-FR"/>
              <a:pPr>
                <a:defRPr/>
              </a:pPr>
              <a:t>05/05/2010</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3E49833C-B835-47DE-958B-34F04B137997}"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7F59EEC-39E8-4565-8C52-2CFF203443BF}" type="datetimeFigureOut">
              <a:rPr lang="fr-FR"/>
              <a:pPr>
                <a:defRPr/>
              </a:pPr>
              <a:t>05/05/2010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97955AAD-FD92-47AD-8C01-DFD145B63671}"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C25A7C7-D2B5-4E09-ADBA-E0A69CDF4275}" type="datetimeFigureOut">
              <a:rPr lang="fr-FR"/>
              <a:pPr>
                <a:defRPr/>
              </a:pPr>
              <a:t>05/05/2010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2FEDEFE8-9ED5-4041-A2A9-D4E8579188F8}"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2D16634-C9C8-4DA8-867D-1AE4415F99EE}" type="datetimeFigureOut">
              <a:rPr lang="fr-FR"/>
              <a:pPr>
                <a:defRPr/>
              </a:pPr>
              <a:t>05/05/2010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A938BCF-EFEE-46EC-ACFD-605E00F4716F}"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hyperlink" Target="http://www.ebuyclub.com/socialshopping/accueil.jsp"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facebook.com/home.php?#!/ebuyclub?ref=ts" TargetMode="External"/><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kristina.perisic@ebuyclub.com" TargetMode="External"/><Relationship Id="rId4" Type="http://schemas.openxmlformats.org/officeDocument/2006/relationships/hyperlink" Target="mailto:julien.david@ebuyclub.com"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oleObject" Target="../embeddings/Feuille_Microsoft_Office_Excel_97-20031.xl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image" Target="../media/image20.jpeg"/><Relationship Id="rId5" Type="http://schemas.openxmlformats.org/officeDocument/2006/relationships/oleObject" Target="../embeddings/Feuille_Microsoft_Office_Excel_97-20032.xls"/><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6.png"/><Relationship Id="rId11" Type="http://schemas.openxmlformats.org/officeDocument/2006/relationships/oleObject" Target="../embeddings/oleObject4.bin"/><Relationship Id="rId5" Type="http://schemas.openxmlformats.org/officeDocument/2006/relationships/image" Target="../media/image25.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oleObject" Target="../embeddings/oleObject5.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3" name="Picture 17" descr="Fotolia_10797261_XS"/>
          <p:cNvPicPr>
            <a:picLocks noChangeAspect="1" noChangeArrowheads="1"/>
          </p:cNvPicPr>
          <p:nvPr/>
        </p:nvPicPr>
        <p:blipFill>
          <a:blip r:embed="rId3" cstate="print"/>
          <a:srcRect/>
          <a:stretch>
            <a:fillRect/>
          </a:stretch>
        </p:blipFill>
        <p:spPr bwMode="auto">
          <a:xfrm>
            <a:off x="2195513" y="1052513"/>
            <a:ext cx="5080000" cy="3810000"/>
          </a:xfrm>
          <a:prstGeom prst="rect">
            <a:avLst/>
          </a:prstGeom>
          <a:noFill/>
        </p:spPr>
      </p:pic>
      <p:pic>
        <p:nvPicPr>
          <p:cNvPr id="14352" name="Picture 16"/>
          <p:cNvPicPr>
            <a:picLocks noChangeAspect="1" noChangeArrowheads="1"/>
          </p:cNvPicPr>
          <p:nvPr/>
        </p:nvPicPr>
        <p:blipFill>
          <a:blip r:embed="rId4" cstate="print"/>
          <a:srcRect/>
          <a:stretch>
            <a:fillRect/>
          </a:stretch>
        </p:blipFill>
        <p:spPr bwMode="auto">
          <a:xfrm>
            <a:off x="2771775" y="0"/>
            <a:ext cx="6372225" cy="792163"/>
          </a:xfrm>
          <a:prstGeom prst="rect">
            <a:avLst/>
          </a:prstGeom>
          <a:noFill/>
          <a:ln w="9525">
            <a:noFill/>
            <a:miter lim="800000"/>
            <a:headEnd/>
            <a:tailEnd/>
          </a:ln>
          <a:effectLst/>
        </p:spPr>
      </p:pic>
      <p:pic>
        <p:nvPicPr>
          <p:cNvPr id="14340" name="Picture 16"/>
          <p:cNvPicPr>
            <a:picLocks noChangeAspect="1" noChangeArrowheads="1"/>
          </p:cNvPicPr>
          <p:nvPr/>
        </p:nvPicPr>
        <p:blipFill>
          <a:blip r:embed="rId5" cstate="print"/>
          <a:srcRect/>
          <a:stretch>
            <a:fillRect/>
          </a:stretch>
        </p:blipFill>
        <p:spPr bwMode="auto">
          <a:xfrm>
            <a:off x="179388" y="115888"/>
            <a:ext cx="2428875" cy="733425"/>
          </a:xfrm>
          <a:prstGeom prst="rect">
            <a:avLst/>
          </a:prstGeom>
          <a:noFill/>
          <a:ln w="9525">
            <a:noFill/>
            <a:miter lim="800000"/>
            <a:headEnd/>
            <a:tailEnd/>
          </a:ln>
        </p:spPr>
      </p:pic>
      <p:sp>
        <p:nvSpPr>
          <p:cNvPr id="14341"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22" name="Rectangle 21"/>
          <p:cNvSpPr/>
          <p:nvPr/>
        </p:nvSpPr>
        <p:spPr>
          <a:xfrm>
            <a:off x="4786313" y="6215063"/>
            <a:ext cx="4357687" cy="830262"/>
          </a:xfrm>
          <a:prstGeom prst="rect">
            <a:avLst/>
          </a:prstGeom>
        </p:spPr>
        <p:txBody>
          <a:bodyPr>
            <a:spAutoFit/>
          </a:bodyPr>
          <a:lstStyle/>
          <a:p>
            <a:pPr fontAlgn="auto">
              <a:spcBef>
                <a:spcPct val="50000"/>
              </a:spcBef>
              <a:spcAft>
                <a:spcPts val="0"/>
              </a:spcAft>
              <a:defRPr/>
            </a:pPr>
            <a:r>
              <a:rPr lang="fr-FR" sz="1600" i="1" u="sng" dirty="0">
                <a:solidFill>
                  <a:schemeClr val="accent5">
                    <a:lumMod val="75000"/>
                  </a:schemeClr>
                </a:solidFill>
                <a:latin typeface="Verdana" pitchFamily="34" charset="0"/>
                <a:cs typeface="+mn-cs"/>
              </a:rPr>
              <a:t>Sources</a:t>
            </a:r>
            <a:r>
              <a:rPr lang="fr-FR" sz="1600" i="1" dirty="0">
                <a:solidFill>
                  <a:schemeClr val="accent5">
                    <a:lumMod val="75000"/>
                  </a:schemeClr>
                </a:solidFill>
                <a:latin typeface="Verdana" pitchFamily="34" charset="0"/>
                <a:cs typeface="+mn-cs"/>
              </a:rPr>
              <a:t> : site </a:t>
            </a:r>
            <a:r>
              <a:rPr lang="fr-FR" sz="1600" i="1" dirty="0" err="1">
                <a:solidFill>
                  <a:schemeClr val="accent5">
                    <a:lumMod val="75000"/>
                  </a:schemeClr>
                </a:solidFill>
                <a:latin typeface="Verdana" pitchFamily="34" charset="0"/>
                <a:cs typeface="+mn-cs"/>
              </a:rPr>
              <a:t>eBuyClub</a:t>
            </a:r>
            <a:r>
              <a:rPr lang="fr-FR" sz="1600" i="1" dirty="0">
                <a:solidFill>
                  <a:schemeClr val="accent5">
                    <a:lumMod val="75000"/>
                  </a:schemeClr>
                </a:solidFill>
                <a:latin typeface="Verdana" pitchFamily="34" charset="0"/>
                <a:cs typeface="+mn-cs"/>
              </a:rPr>
              <a:t> et Sondage Les réseaux sociaux et vous » 2010, </a:t>
            </a:r>
            <a:r>
              <a:rPr lang="fr-FR" sz="1600" i="1" dirty="0" err="1">
                <a:solidFill>
                  <a:schemeClr val="accent5">
                    <a:lumMod val="75000"/>
                  </a:schemeClr>
                </a:solidFill>
                <a:latin typeface="Verdana" pitchFamily="34" charset="0"/>
                <a:cs typeface="+mn-cs"/>
              </a:rPr>
              <a:t>Ifop</a:t>
            </a:r>
            <a:r>
              <a:rPr lang="fr-FR" sz="1600" i="1" dirty="0">
                <a:solidFill>
                  <a:schemeClr val="accent5">
                    <a:lumMod val="75000"/>
                  </a:schemeClr>
                </a:solidFill>
                <a:latin typeface="Verdana" pitchFamily="34" charset="0"/>
                <a:cs typeface="+mn-cs"/>
              </a:rPr>
              <a:t>	</a:t>
            </a:r>
          </a:p>
        </p:txBody>
      </p:sp>
      <p:sp>
        <p:nvSpPr>
          <p:cNvPr id="14345" name="Text Box 10"/>
          <p:cNvSpPr txBox="1">
            <a:spLocks noChangeArrowheads="1"/>
          </p:cNvSpPr>
          <p:nvPr/>
        </p:nvSpPr>
        <p:spPr bwMode="auto">
          <a:xfrm>
            <a:off x="2771775" y="188913"/>
            <a:ext cx="6372225" cy="366712"/>
          </a:xfrm>
          <a:prstGeom prst="rect">
            <a:avLst/>
          </a:prstGeom>
          <a:noFill/>
          <a:ln w="9525">
            <a:noFill/>
            <a:miter lim="800000"/>
            <a:headEnd/>
            <a:tailEnd/>
          </a:ln>
        </p:spPr>
        <p:txBody>
          <a:bodyPr>
            <a:spAutoFit/>
          </a:bodyPr>
          <a:lstStyle/>
          <a:p>
            <a:pPr algn="ctr">
              <a:spcBef>
                <a:spcPct val="50000"/>
              </a:spcBef>
            </a:pPr>
            <a:r>
              <a:rPr lang="fr-FR" b="1">
                <a:solidFill>
                  <a:schemeClr val="bg1"/>
                </a:solidFill>
                <a:latin typeface="Verdana" pitchFamily="34" charset="0"/>
              </a:rPr>
              <a:t>Leader et inventeur du CashBack en France</a:t>
            </a:r>
          </a:p>
        </p:txBody>
      </p:sp>
      <p:pic>
        <p:nvPicPr>
          <p:cNvPr id="14354" name="Picture 18"/>
          <p:cNvPicPr>
            <a:picLocks noChangeAspect="1" noChangeArrowheads="1"/>
          </p:cNvPicPr>
          <p:nvPr/>
        </p:nvPicPr>
        <p:blipFill>
          <a:blip r:embed="rId6" cstate="print"/>
          <a:srcRect/>
          <a:stretch>
            <a:fillRect/>
          </a:stretch>
        </p:blipFill>
        <p:spPr bwMode="auto">
          <a:xfrm>
            <a:off x="1476375" y="4652963"/>
            <a:ext cx="6551613" cy="107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7" name="Picture 19"/>
          <p:cNvPicPr>
            <a:picLocks noChangeAspect="1" noChangeArrowheads="1"/>
          </p:cNvPicPr>
          <p:nvPr/>
        </p:nvPicPr>
        <p:blipFill>
          <a:blip r:embed="rId4" cstate="print"/>
          <a:srcRect/>
          <a:stretch>
            <a:fillRect/>
          </a:stretch>
        </p:blipFill>
        <p:spPr bwMode="auto">
          <a:xfrm>
            <a:off x="2771775" y="0"/>
            <a:ext cx="6372225" cy="792163"/>
          </a:xfrm>
          <a:prstGeom prst="rect">
            <a:avLst/>
          </a:prstGeom>
          <a:noFill/>
          <a:ln w="9525">
            <a:noFill/>
            <a:miter lim="800000"/>
            <a:headEnd/>
            <a:tailEnd/>
          </a:ln>
          <a:effectLst/>
        </p:spPr>
      </p:pic>
      <p:sp>
        <p:nvSpPr>
          <p:cNvPr id="32773"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6" name="ZoneTexte 5"/>
          <p:cNvSpPr txBox="1"/>
          <p:nvPr/>
        </p:nvSpPr>
        <p:spPr>
          <a:xfrm>
            <a:off x="2786063" y="0"/>
            <a:ext cx="6357937" cy="701675"/>
          </a:xfrm>
          <a:prstGeom prst="rect">
            <a:avLst/>
          </a:prstGeom>
          <a:noFill/>
        </p:spPr>
        <p:txBody>
          <a:bodyPr>
            <a:spAutoFit/>
          </a:bodyPr>
          <a:lstStyle/>
          <a:p>
            <a:pPr algn="ctr"/>
            <a:r>
              <a:rPr lang="fr-FR" sz="2000" b="1">
                <a:solidFill>
                  <a:schemeClr val="bg1"/>
                </a:solidFill>
                <a:latin typeface="Verdana" pitchFamily="34" charset="0"/>
              </a:rPr>
              <a:t>Les internautes prêts à diffuser leurs infos shopping sur les réseaux sociaux</a:t>
            </a:r>
          </a:p>
        </p:txBody>
      </p:sp>
      <p:sp>
        <p:nvSpPr>
          <p:cNvPr id="32775" name="ZoneTexte 8"/>
          <p:cNvSpPr txBox="1">
            <a:spLocks noChangeArrowheads="1"/>
          </p:cNvSpPr>
          <p:nvPr/>
        </p:nvSpPr>
        <p:spPr bwMode="auto">
          <a:xfrm>
            <a:off x="0" y="1268413"/>
            <a:ext cx="9144000" cy="366712"/>
          </a:xfrm>
          <a:prstGeom prst="rect">
            <a:avLst/>
          </a:prstGeom>
          <a:noFill/>
          <a:ln w="9525">
            <a:noFill/>
            <a:miter lim="800000"/>
            <a:headEnd/>
            <a:tailEnd/>
          </a:ln>
        </p:spPr>
        <p:txBody>
          <a:bodyPr>
            <a:spAutoFit/>
          </a:bodyPr>
          <a:lstStyle/>
          <a:p>
            <a:pPr algn="ctr"/>
            <a:r>
              <a:rPr lang="fr-FR" i="1">
                <a:solidFill>
                  <a:srgbClr val="CC0066"/>
                </a:solidFill>
                <a:latin typeface="Verdana" pitchFamily="34" charset="0"/>
              </a:rPr>
              <a:t>Quel type d’informations seriez-vous prêt(e) à diffuser sur vos réseaux?</a:t>
            </a:r>
          </a:p>
        </p:txBody>
      </p:sp>
      <p:pic>
        <p:nvPicPr>
          <p:cNvPr id="32776" name="Picture 2"/>
          <p:cNvPicPr>
            <a:picLocks noChangeAspect="1" noChangeArrowheads="1"/>
          </p:cNvPicPr>
          <p:nvPr/>
        </p:nvPicPr>
        <p:blipFill>
          <a:blip r:embed="rId5" cstate="print"/>
          <a:srcRect/>
          <a:stretch>
            <a:fillRect/>
          </a:stretch>
        </p:blipFill>
        <p:spPr bwMode="auto">
          <a:xfrm>
            <a:off x="1908175" y="1844675"/>
            <a:ext cx="966788" cy="928688"/>
          </a:xfrm>
          <a:prstGeom prst="rect">
            <a:avLst/>
          </a:prstGeom>
          <a:noFill/>
          <a:ln w="0">
            <a:noFill/>
            <a:miter lim="800000"/>
            <a:headEnd/>
            <a:tailEnd/>
          </a:ln>
        </p:spPr>
      </p:pic>
      <p:pic>
        <p:nvPicPr>
          <p:cNvPr id="32777" name="Picture 3"/>
          <p:cNvPicPr>
            <a:picLocks noChangeAspect="1" noChangeArrowheads="1"/>
          </p:cNvPicPr>
          <p:nvPr/>
        </p:nvPicPr>
        <p:blipFill>
          <a:blip r:embed="rId6" cstate="print"/>
          <a:srcRect l="7832" t="5505" r="13428"/>
          <a:stretch>
            <a:fillRect/>
          </a:stretch>
        </p:blipFill>
        <p:spPr bwMode="auto">
          <a:xfrm>
            <a:off x="1476375" y="2924175"/>
            <a:ext cx="1697038" cy="1241425"/>
          </a:xfrm>
          <a:prstGeom prst="rect">
            <a:avLst/>
          </a:prstGeom>
          <a:noFill/>
          <a:ln w="9525">
            <a:noFill/>
            <a:miter lim="800000"/>
            <a:headEnd/>
            <a:tailEnd/>
          </a:ln>
        </p:spPr>
      </p:pic>
      <p:pic>
        <p:nvPicPr>
          <p:cNvPr id="32778" name="Picture 5"/>
          <p:cNvPicPr>
            <a:picLocks noChangeAspect="1" noChangeArrowheads="1"/>
          </p:cNvPicPr>
          <p:nvPr/>
        </p:nvPicPr>
        <p:blipFill>
          <a:blip r:embed="rId7" cstate="print"/>
          <a:srcRect/>
          <a:stretch>
            <a:fillRect/>
          </a:stretch>
        </p:blipFill>
        <p:spPr bwMode="auto">
          <a:xfrm>
            <a:off x="1619250" y="5589588"/>
            <a:ext cx="1573213" cy="1042987"/>
          </a:xfrm>
          <a:prstGeom prst="rect">
            <a:avLst/>
          </a:prstGeom>
          <a:noFill/>
          <a:ln w="9525">
            <a:noFill/>
            <a:miter lim="800000"/>
            <a:headEnd/>
            <a:tailEnd/>
          </a:ln>
        </p:spPr>
      </p:pic>
      <p:sp>
        <p:nvSpPr>
          <p:cNvPr id="32779" name="ZoneTexte 13"/>
          <p:cNvSpPr txBox="1">
            <a:spLocks noChangeArrowheads="1"/>
          </p:cNvSpPr>
          <p:nvPr/>
        </p:nvSpPr>
        <p:spPr bwMode="auto">
          <a:xfrm>
            <a:off x="3357563" y="2143125"/>
            <a:ext cx="3040062" cy="366713"/>
          </a:xfrm>
          <a:prstGeom prst="rect">
            <a:avLst/>
          </a:prstGeom>
          <a:noFill/>
          <a:ln w="9525">
            <a:noFill/>
            <a:miter lim="800000"/>
            <a:headEnd/>
            <a:tailEnd/>
          </a:ln>
        </p:spPr>
        <p:txBody>
          <a:bodyPr wrap="none">
            <a:spAutoFit/>
          </a:bodyPr>
          <a:lstStyle/>
          <a:p>
            <a:r>
              <a:rPr lang="fr-FR">
                <a:solidFill>
                  <a:srgbClr val="006699"/>
                </a:solidFill>
                <a:latin typeface="Verdana" pitchFamily="34" charset="0"/>
              </a:rPr>
              <a:t>Mon shopping = 50,39%</a:t>
            </a:r>
          </a:p>
        </p:txBody>
      </p:sp>
      <p:sp>
        <p:nvSpPr>
          <p:cNvPr id="32780" name="ZoneTexte 14"/>
          <p:cNvSpPr txBox="1">
            <a:spLocks noChangeArrowheads="1"/>
          </p:cNvSpPr>
          <p:nvPr/>
        </p:nvSpPr>
        <p:spPr bwMode="auto">
          <a:xfrm>
            <a:off x="3500438" y="3357563"/>
            <a:ext cx="3021012" cy="366712"/>
          </a:xfrm>
          <a:prstGeom prst="rect">
            <a:avLst/>
          </a:prstGeom>
          <a:noFill/>
          <a:ln w="9525">
            <a:noFill/>
            <a:miter lim="800000"/>
            <a:headEnd/>
            <a:tailEnd/>
          </a:ln>
        </p:spPr>
        <p:txBody>
          <a:bodyPr wrap="none">
            <a:spAutoFit/>
          </a:bodyPr>
          <a:lstStyle/>
          <a:p>
            <a:r>
              <a:rPr lang="fr-FR">
                <a:solidFill>
                  <a:srgbClr val="006699"/>
                </a:solidFill>
                <a:latin typeface="Verdana" pitchFamily="34" charset="0"/>
              </a:rPr>
              <a:t>Mes vacances = 48,27%</a:t>
            </a:r>
          </a:p>
        </p:txBody>
      </p:sp>
      <p:sp>
        <p:nvSpPr>
          <p:cNvPr id="32781" name="ZoneTexte 15"/>
          <p:cNvSpPr txBox="1">
            <a:spLocks noChangeArrowheads="1"/>
          </p:cNvSpPr>
          <p:nvPr/>
        </p:nvSpPr>
        <p:spPr bwMode="auto">
          <a:xfrm>
            <a:off x="3500438" y="4643438"/>
            <a:ext cx="2738437" cy="366712"/>
          </a:xfrm>
          <a:prstGeom prst="rect">
            <a:avLst/>
          </a:prstGeom>
          <a:noFill/>
          <a:ln w="9525">
            <a:noFill/>
            <a:miter lim="800000"/>
            <a:headEnd/>
            <a:tailEnd/>
          </a:ln>
        </p:spPr>
        <p:txBody>
          <a:bodyPr wrap="none">
            <a:spAutoFit/>
          </a:bodyPr>
          <a:lstStyle/>
          <a:p>
            <a:r>
              <a:rPr lang="fr-FR">
                <a:solidFill>
                  <a:srgbClr val="006699"/>
                </a:solidFill>
                <a:latin typeface="Verdana" pitchFamily="34" charset="0"/>
              </a:rPr>
              <a:t>Mes sorties = 43,27%</a:t>
            </a:r>
          </a:p>
        </p:txBody>
      </p:sp>
      <p:sp>
        <p:nvSpPr>
          <p:cNvPr id="32782" name="ZoneTexte 16"/>
          <p:cNvSpPr txBox="1">
            <a:spLocks noChangeArrowheads="1"/>
          </p:cNvSpPr>
          <p:nvPr/>
        </p:nvSpPr>
        <p:spPr bwMode="auto">
          <a:xfrm>
            <a:off x="3429000" y="5715000"/>
            <a:ext cx="4852988" cy="366713"/>
          </a:xfrm>
          <a:prstGeom prst="rect">
            <a:avLst/>
          </a:prstGeom>
          <a:noFill/>
          <a:ln w="9525">
            <a:noFill/>
            <a:miter lim="800000"/>
            <a:headEnd/>
            <a:tailEnd/>
          </a:ln>
        </p:spPr>
        <p:txBody>
          <a:bodyPr wrap="none">
            <a:spAutoFit/>
          </a:bodyPr>
          <a:lstStyle/>
          <a:p>
            <a:r>
              <a:rPr lang="fr-FR">
                <a:solidFill>
                  <a:srgbClr val="006699"/>
                </a:solidFill>
                <a:latin typeface="Verdana" pitchFamily="34" charset="0"/>
              </a:rPr>
              <a:t>Mes activités professionnelles = 23,02%</a:t>
            </a:r>
          </a:p>
        </p:txBody>
      </p:sp>
      <p:sp>
        <p:nvSpPr>
          <p:cNvPr id="32783" name="ZoneTexte 17"/>
          <p:cNvSpPr txBox="1">
            <a:spLocks noChangeArrowheads="1"/>
          </p:cNvSpPr>
          <p:nvPr/>
        </p:nvSpPr>
        <p:spPr bwMode="auto">
          <a:xfrm>
            <a:off x="4268788" y="6581775"/>
            <a:ext cx="4829175" cy="274638"/>
          </a:xfrm>
          <a:prstGeom prst="rect">
            <a:avLst/>
          </a:prstGeom>
          <a:noFill/>
          <a:ln w="9525">
            <a:noFill/>
            <a:miter lim="800000"/>
            <a:headEnd/>
            <a:tailEnd/>
          </a:ln>
        </p:spPr>
        <p:txBody>
          <a:bodyPr wrap="none">
            <a:spAutoFit/>
          </a:bodyPr>
          <a:lstStyle/>
          <a:p>
            <a:r>
              <a:rPr lang="fr-FR" sz="1200">
                <a:solidFill>
                  <a:srgbClr val="006699"/>
                </a:solidFill>
                <a:latin typeface="Verdana" pitchFamily="34" charset="0"/>
              </a:rPr>
              <a:t>Source: Sondage eBuyClub sur 2163 participants Mars 2010</a:t>
            </a:r>
          </a:p>
        </p:txBody>
      </p:sp>
      <p:pic>
        <p:nvPicPr>
          <p:cNvPr id="32786" name="Picture 16"/>
          <p:cNvPicPr>
            <a:picLocks noChangeAspect="1" noChangeArrowheads="1"/>
          </p:cNvPicPr>
          <p:nvPr/>
        </p:nvPicPr>
        <p:blipFill>
          <a:blip r:embed="rId8" cstate="print"/>
          <a:srcRect/>
          <a:stretch>
            <a:fillRect/>
          </a:stretch>
        </p:blipFill>
        <p:spPr bwMode="auto">
          <a:xfrm>
            <a:off x="179388" y="115888"/>
            <a:ext cx="2428875" cy="733425"/>
          </a:xfrm>
          <a:prstGeom prst="rect">
            <a:avLst/>
          </a:prstGeom>
          <a:noFill/>
          <a:ln w="9525">
            <a:noFill/>
            <a:miter lim="800000"/>
            <a:headEnd/>
            <a:tailEnd/>
          </a:ln>
        </p:spPr>
      </p:pic>
      <p:graphicFrame>
        <p:nvGraphicFramePr>
          <p:cNvPr id="32788" name="Object 20"/>
          <p:cNvGraphicFramePr>
            <a:graphicFrameLocks noChangeAspect="1"/>
          </p:cNvGraphicFramePr>
          <p:nvPr/>
        </p:nvGraphicFramePr>
        <p:xfrm>
          <a:off x="1476375" y="4292600"/>
          <a:ext cx="1727200" cy="1146175"/>
        </p:xfrm>
        <a:graphic>
          <a:graphicData uri="http://schemas.openxmlformats.org/presentationml/2006/ole">
            <p:oleObj spid="_x0000_s32788" name="Image" r:id="rId9" imgW="2526984" imgH="167619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34821" name="ZoneTexte 10"/>
          <p:cNvSpPr txBox="1">
            <a:spLocks noChangeArrowheads="1"/>
          </p:cNvSpPr>
          <p:nvPr/>
        </p:nvSpPr>
        <p:spPr bwMode="auto">
          <a:xfrm>
            <a:off x="179388" y="1000125"/>
            <a:ext cx="8713787" cy="1084263"/>
          </a:xfrm>
          <a:prstGeom prst="rect">
            <a:avLst/>
          </a:prstGeom>
          <a:noFill/>
          <a:ln w="9525">
            <a:noFill/>
            <a:miter lim="800000"/>
            <a:headEnd/>
            <a:tailEnd/>
          </a:ln>
        </p:spPr>
        <p:txBody>
          <a:bodyPr>
            <a:spAutoFit/>
          </a:bodyPr>
          <a:lstStyle/>
          <a:p>
            <a:pPr algn="just"/>
            <a:r>
              <a:rPr lang="fr-FR" b="1">
                <a:solidFill>
                  <a:srgbClr val="CC0066"/>
                </a:solidFill>
                <a:latin typeface="Verdana" pitchFamily="34" charset="0"/>
              </a:rPr>
              <a:t>Notre mission</a:t>
            </a:r>
          </a:p>
          <a:p>
            <a:pPr algn="just"/>
            <a:endParaRPr lang="fr-FR" sz="1100" b="1">
              <a:solidFill>
                <a:srgbClr val="CC0066"/>
              </a:solidFill>
              <a:latin typeface="Verdana" pitchFamily="34" charset="0"/>
            </a:endParaRPr>
          </a:p>
          <a:p>
            <a:pPr algn="just"/>
            <a:r>
              <a:rPr lang="fr-FR">
                <a:solidFill>
                  <a:srgbClr val="006699"/>
                </a:solidFill>
                <a:latin typeface="Verdana" pitchFamily="34" charset="0"/>
              </a:rPr>
              <a:t>Accompagner les </a:t>
            </a:r>
            <a:r>
              <a:rPr lang="fr-FR" b="1">
                <a:solidFill>
                  <a:srgbClr val="006699"/>
                </a:solidFill>
                <a:latin typeface="Verdana" pitchFamily="34" charset="0"/>
              </a:rPr>
              <a:t>CONSOMMATEURS </a:t>
            </a:r>
            <a:r>
              <a:rPr lang="fr-FR">
                <a:solidFill>
                  <a:srgbClr val="006699"/>
                </a:solidFill>
                <a:latin typeface="Verdana" pitchFamily="34" charset="0"/>
              </a:rPr>
              <a:t>pour qu’ils achètent mieux et moins cher.</a:t>
            </a:r>
          </a:p>
        </p:txBody>
      </p:sp>
      <p:pic>
        <p:nvPicPr>
          <p:cNvPr id="34822" name="Picture 11"/>
          <p:cNvPicPr>
            <a:picLocks noChangeAspect="1" noChangeArrowheads="1"/>
          </p:cNvPicPr>
          <p:nvPr/>
        </p:nvPicPr>
        <p:blipFill>
          <a:blip r:embed="rId3" cstate="print"/>
          <a:srcRect/>
          <a:stretch>
            <a:fillRect/>
          </a:stretch>
        </p:blipFill>
        <p:spPr bwMode="auto">
          <a:xfrm>
            <a:off x="250825" y="2205038"/>
            <a:ext cx="3786188" cy="4243387"/>
          </a:xfrm>
          <a:prstGeom prst="rect">
            <a:avLst/>
          </a:prstGeom>
          <a:noFill/>
          <a:ln w="9525">
            <a:noFill/>
            <a:miter lim="800000"/>
            <a:headEnd/>
            <a:tailEnd/>
          </a:ln>
        </p:spPr>
      </p:pic>
      <p:pic>
        <p:nvPicPr>
          <p:cNvPr id="34823" name="Image 10" descr="logo-ebc-seul.jpg"/>
          <p:cNvPicPr>
            <a:picLocks noChangeAspect="1"/>
          </p:cNvPicPr>
          <p:nvPr/>
        </p:nvPicPr>
        <p:blipFill>
          <a:blip r:embed="rId4" cstate="print"/>
          <a:srcRect/>
          <a:stretch>
            <a:fillRect/>
          </a:stretch>
        </p:blipFill>
        <p:spPr bwMode="auto">
          <a:xfrm>
            <a:off x="5572125" y="2286000"/>
            <a:ext cx="1285875" cy="688975"/>
          </a:xfrm>
          <a:prstGeom prst="rect">
            <a:avLst/>
          </a:prstGeom>
          <a:noFill/>
          <a:ln w="9525">
            <a:noFill/>
            <a:miter lim="800000"/>
            <a:headEnd/>
            <a:tailEnd/>
          </a:ln>
        </p:spPr>
      </p:pic>
      <p:sp>
        <p:nvSpPr>
          <p:cNvPr id="34824" name="Text Box 12"/>
          <p:cNvSpPr txBox="1">
            <a:spLocks noChangeArrowheads="1"/>
          </p:cNvSpPr>
          <p:nvPr/>
        </p:nvSpPr>
        <p:spPr bwMode="auto">
          <a:xfrm>
            <a:off x="4286250" y="2857500"/>
            <a:ext cx="4500563" cy="3316288"/>
          </a:xfrm>
          <a:prstGeom prst="rect">
            <a:avLst/>
          </a:prstGeom>
          <a:noFill/>
          <a:ln w="9525">
            <a:noFill/>
            <a:miter lim="800000"/>
            <a:headEnd/>
            <a:tailEnd/>
          </a:ln>
        </p:spPr>
        <p:txBody>
          <a:bodyPr>
            <a:spAutoFit/>
          </a:bodyPr>
          <a:lstStyle/>
          <a:p>
            <a:pPr algn="ctr">
              <a:lnSpc>
                <a:spcPct val="90000"/>
              </a:lnSpc>
              <a:spcBef>
                <a:spcPct val="20000"/>
              </a:spcBef>
            </a:pPr>
            <a:endParaRPr lang="fr-FR" b="1">
              <a:solidFill>
                <a:srgbClr val="002060"/>
              </a:solidFill>
              <a:latin typeface="Calibri" pitchFamily="34" charset="0"/>
            </a:endParaRPr>
          </a:p>
          <a:p>
            <a:pPr>
              <a:lnSpc>
                <a:spcPct val="90000"/>
              </a:lnSpc>
              <a:spcBef>
                <a:spcPct val="20000"/>
              </a:spcBef>
            </a:pPr>
            <a:r>
              <a:rPr lang="fr-FR" b="1">
                <a:solidFill>
                  <a:srgbClr val="006699"/>
                </a:solidFill>
                <a:latin typeface="Calibri" pitchFamily="34" charset="0"/>
              </a:rPr>
              <a:t>Site leader du CashBack en France depuis 1999</a:t>
            </a:r>
          </a:p>
          <a:p>
            <a:pPr>
              <a:lnSpc>
                <a:spcPct val="90000"/>
              </a:lnSpc>
              <a:spcBef>
                <a:spcPct val="20000"/>
              </a:spcBef>
            </a:pPr>
            <a:endParaRPr lang="fr-FR" b="1">
              <a:solidFill>
                <a:srgbClr val="006699"/>
              </a:solidFill>
              <a:latin typeface="Calibri" pitchFamily="34" charset="0"/>
            </a:endParaRPr>
          </a:p>
          <a:p>
            <a:pPr>
              <a:lnSpc>
                <a:spcPct val="90000"/>
              </a:lnSpc>
              <a:spcBef>
                <a:spcPct val="20000"/>
              </a:spcBef>
            </a:pPr>
            <a:r>
              <a:rPr lang="fr-FR" b="1">
                <a:solidFill>
                  <a:srgbClr val="006699"/>
                </a:solidFill>
                <a:latin typeface="Calibri" pitchFamily="34" charset="0"/>
              </a:rPr>
              <a:t>Services</a:t>
            </a:r>
            <a:r>
              <a:rPr lang="fr-FR">
                <a:solidFill>
                  <a:srgbClr val="006699"/>
                </a:solidFill>
                <a:latin typeface="Calibri" pitchFamily="34" charset="0"/>
              </a:rPr>
              <a:t> : </a:t>
            </a:r>
          </a:p>
          <a:p>
            <a:pPr lvl="1" indent="258763">
              <a:lnSpc>
                <a:spcPct val="90000"/>
              </a:lnSpc>
              <a:spcBef>
                <a:spcPct val="20000"/>
              </a:spcBef>
              <a:buFont typeface="Wingdings" pitchFamily="2" charset="2"/>
              <a:buChar char="v"/>
            </a:pPr>
            <a:r>
              <a:rPr lang="fr-FR">
                <a:solidFill>
                  <a:srgbClr val="006699"/>
                </a:solidFill>
                <a:latin typeface="Calibri" pitchFamily="34" charset="0"/>
              </a:rPr>
              <a:t>CashBack</a:t>
            </a:r>
          </a:p>
          <a:p>
            <a:pPr lvl="1" indent="258763">
              <a:lnSpc>
                <a:spcPct val="90000"/>
              </a:lnSpc>
              <a:spcBef>
                <a:spcPct val="20000"/>
              </a:spcBef>
              <a:buFont typeface="Wingdings" pitchFamily="2" charset="2"/>
              <a:buChar char="v"/>
            </a:pPr>
            <a:r>
              <a:rPr lang="fr-FR">
                <a:solidFill>
                  <a:srgbClr val="006699"/>
                </a:solidFill>
                <a:latin typeface="Calibri" pitchFamily="34" charset="0"/>
              </a:rPr>
              <a:t>Comparaison de prix</a:t>
            </a:r>
          </a:p>
          <a:p>
            <a:pPr lvl="1" indent="258763">
              <a:lnSpc>
                <a:spcPct val="90000"/>
              </a:lnSpc>
              <a:spcBef>
                <a:spcPct val="20000"/>
              </a:spcBef>
              <a:buFont typeface="Wingdings" pitchFamily="2" charset="2"/>
              <a:buChar char="v"/>
            </a:pPr>
            <a:r>
              <a:rPr lang="fr-FR">
                <a:solidFill>
                  <a:srgbClr val="006699"/>
                </a:solidFill>
                <a:latin typeface="Calibri" pitchFamily="34" charset="0"/>
              </a:rPr>
              <a:t>Galerie de codes de réductions</a:t>
            </a:r>
          </a:p>
          <a:p>
            <a:pPr lvl="1" indent="258763">
              <a:lnSpc>
                <a:spcPct val="90000"/>
              </a:lnSpc>
              <a:spcBef>
                <a:spcPct val="20000"/>
              </a:spcBef>
              <a:buFont typeface="Wingdings" pitchFamily="2" charset="2"/>
              <a:buChar char="v"/>
            </a:pPr>
            <a:r>
              <a:rPr lang="fr-FR">
                <a:solidFill>
                  <a:srgbClr val="006699"/>
                </a:solidFill>
                <a:latin typeface="Calibri" pitchFamily="34" charset="0"/>
              </a:rPr>
              <a:t>Social Shopping</a:t>
            </a:r>
          </a:p>
          <a:p>
            <a:pPr lvl="1" indent="258763">
              <a:lnSpc>
                <a:spcPct val="90000"/>
              </a:lnSpc>
              <a:spcBef>
                <a:spcPct val="20000"/>
              </a:spcBef>
              <a:buFont typeface="Wingdings" pitchFamily="2" charset="2"/>
              <a:buChar char="v"/>
            </a:pPr>
            <a:r>
              <a:rPr lang="fr-FR">
                <a:solidFill>
                  <a:srgbClr val="006699"/>
                </a:solidFill>
                <a:latin typeface="Calibri" pitchFamily="34" charset="0"/>
              </a:rPr>
              <a:t>Promos géolocalisées</a:t>
            </a:r>
          </a:p>
          <a:p>
            <a:pPr lvl="1" indent="258763">
              <a:lnSpc>
                <a:spcPct val="90000"/>
              </a:lnSpc>
              <a:spcBef>
                <a:spcPct val="20000"/>
              </a:spcBef>
              <a:buFont typeface="Wingdings" pitchFamily="2" charset="2"/>
              <a:buChar char="v"/>
            </a:pPr>
            <a:r>
              <a:rPr lang="fr-FR">
                <a:solidFill>
                  <a:srgbClr val="006699"/>
                </a:solidFill>
                <a:latin typeface="Calibri" pitchFamily="34" charset="0"/>
              </a:rPr>
              <a:t>Shopping Barre</a:t>
            </a:r>
          </a:p>
        </p:txBody>
      </p:sp>
      <p:pic>
        <p:nvPicPr>
          <p:cNvPr id="34827" name="Picture 16"/>
          <p:cNvPicPr>
            <a:picLocks noChangeAspect="1" noChangeArrowheads="1"/>
          </p:cNvPicPr>
          <p:nvPr/>
        </p:nvPicPr>
        <p:blipFill>
          <a:blip r:embed="rId5" cstate="print"/>
          <a:srcRect/>
          <a:stretch>
            <a:fillRect/>
          </a:stretch>
        </p:blipFill>
        <p:spPr bwMode="auto">
          <a:xfrm>
            <a:off x="179388" y="115888"/>
            <a:ext cx="2428875" cy="733425"/>
          </a:xfrm>
          <a:prstGeom prst="rect">
            <a:avLst/>
          </a:prstGeom>
          <a:noFill/>
          <a:ln w="9525">
            <a:noFill/>
            <a:miter lim="800000"/>
            <a:headEnd/>
            <a:tailEnd/>
          </a:ln>
        </p:spPr>
      </p:pic>
      <p:pic>
        <p:nvPicPr>
          <p:cNvPr id="34829" name="Picture 13"/>
          <p:cNvPicPr>
            <a:picLocks noChangeAspect="1" noChangeArrowheads="1"/>
          </p:cNvPicPr>
          <p:nvPr/>
        </p:nvPicPr>
        <p:blipFill>
          <a:blip r:embed="rId6" cstate="print"/>
          <a:srcRect/>
          <a:stretch>
            <a:fillRect/>
          </a:stretch>
        </p:blipFill>
        <p:spPr bwMode="auto">
          <a:xfrm>
            <a:off x="2771775" y="0"/>
            <a:ext cx="6372225" cy="792163"/>
          </a:xfrm>
          <a:prstGeom prst="rect">
            <a:avLst/>
          </a:prstGeom>
          <a:noFill/>
          <a:ln w="9525">
            <a:noFill/>
            <a:miter lim="800000"/>
            <a:headEnd/>
            <a:tailEnd/>
          </a:ln>
          <a:effectLst/>
        </p:spPr>
      </p:pic>
      <p:sp>
        <p:nvSpPr>
          <p:cNvPr id="6" name="ZoneTexte 5"/>
          <p:cNvSpPr txBox="1"/>
          <p:nvPr/>
        </p:nvSpPr>
        <p:spPr>
          <a:xfrm>
            <a:off x="2786063" y="115888"/>
            <a:ext cx="6357937" cy="519112"/>
          </a:xfrm>
          <a:prstGeom prst="rect">
            <a:avLst/>
          </a:prstGeom>
          <a:noFill/>
        </p:spPr>
        <p:txBody>
          <a:bodyPr>
            <a:spAutoFit/>
          </a:bodyPr>
          <a:lstStyle/>
          <a:p>
            <a:pPr algn="ctr"/>
            <a:r>
              <a:rPr lang="fr-FR" sz="2800" b="1">
                <a:solidFill>
                  <a:schemeClr val="bg1"/>
                </a:solidFill>
                <a:latin typeface="Verdana" pitchFamily="34" charset="0"/>
              </a:rPr>
              <a:t>Qu’est-ce que eBuyClub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36870" name="Rectangle 3"/>
          <p:cNvSpPr>
            <a:spLocks noChangeArrowheads="1"/>
          </p:cNvSpPr>
          <p:nvPr/>
        </p:nvSpPr>
        <p:spPr bwMode="auto">
          <a:xfrm>
            <a:off x="2214563" y="4868863"/>
            <a:ext cx="6643687" cy="1793875"/>
          </a:xfrm>
          <a:prstGeom prst="rect">
            <a:avLst/>
          </a:prstGeom>
          <a:noFill/>
          <a:ln w="9525">
            <a:noFill/>
            <a:miter lim="800000"/>
            <a:headEnd/>
            <a:tailEnd/>
          </a:ln>
        </p:spPr>
        <p:txBody>
          <a:bodyPr anchor="ctr">
            <a:spAutoFit/>
          </a:bodyPr>
          <a:lstStyle/>
          <a:p>
            <a:pPr algn="just"/>
            <a:r>
              <a:rPr lang="fr-FR" sz="1400">
                <a:solidFill>
                  <a:srgbClr val="006699"/>
                </a:solidFill>
                <a:latin typeface="Verdana" pitchFamily="34" charset="0"/>
              </a:rPr>
              <a:t>Pour Gilles Nectoux, PDG d’eBuyClub, il était naturel de se lancer dans cette aventure : « Le développement des réseaux sociaux est une tendance de fond de l’Internet. Nous avons souhaité avec ce service de social shopping, interconnecter notre communauté pour lui permettre d’acheter mieux et moins cher à la fois on line et off line. Il est très instructif de visualiser l’activité shopping de son réseau d’amis pour faire de bonnes affaires ».</a:t>
            </a:r>
          </a:p>
          <a:p>
            <a:pPr algn="just" eaLnBrk="0" hangingPunct="0"/>
            <a:endParaRPr lang="fr-FR" sz="1400">
              <a:solidFill>
                <a:srgbClr val="002060"/>
              </a:solidFill>
              <a:latin typeface="Verdana" pitchFamily="34" charset="0"/>
            </a:endParaRPr>
          </a:p>
        </p:txBody>
      </p:sp>
      <p:sp>
        <p:nvSpPr>
          <p:cNvPr id="36871" name="ZoneTexte 13"/>
          <p:cNvSpPr txBox="1">
            <a:spLocks noChangeArrowheads="1"/>
          </p:cNvSpPr>
          <p:nvPr/>
        </p:nvSpPr>
        <p:spPr bwMode="auto">
          <a:xfrm>
            <a:off x="285750" y="4286250"/>
            <a:ext cx="4459288" cy="369888"/>
          </a:xfrm>
          <a:prstGeom prst="rect">
            <a:avLst/>
          </a:prstGeom>
          <a:noFill/>
          <a:ln w="9525">
            <a:noFill/>
            <a:miter lim="800000"/>
            <a:headEnd/>
            <a:tailEnd/>
          </a:ln>
        </p:spPr>
        <p:txBody>
          <a:bodyPr wrap="none">
            <a:spAutoFit/>
          </a:bodyPr>
          <a:lstStyle/>
          <a:p>
            <a:r>
              <a:rPr lang="fr-FR">
                <a:solidFill>
                  <a:srgbClr val="CC0066"/>
                </a:solidFill>
                <a:latin typeface="Verdana" pitchFamily="34" charset="0"/>
              </a:rPr>
              <a:t>Pourquoi un réseau social eBuyClub?</a:t>
            </a:r>
          </a:p>
        </p:txBody>
      </p:sp>
      <p:pic>
        <p:nvPicPr>
          <p:cNvPr id="36872" name="Picture 2" descr="Z:\RP\Photos\Sélection\_JIM0271.jpg"/>
          <p:cNvPicPr>
            <a:picLocks noChangeAspect="1" noChangeArrowheads="1"/>
          </p:cNvPicPr>
          <p:nvPr/>
        </p:nvPicPr>
        <p:blipFill>
          <a:blip r:embed="rId3" cstate="print"/>
          <a:srcRect l="16116" t="24268"/>
          <a:stretch>
            <a:fillRect/>
          </a:stretch>
        </p:blipFill>
        <p:spPr bwMode="auto">
          <a:xfrm>
            <a:off x="323850" y="5013325"/>
            <a:ext cx="1858963" cy="1114425"/>
          </a:xfrm>
          <a:prstGeom prst="rect">
            <a:avLst/>
          </a:prstGeom>
          <a:noFill/>
          <a:ln w="9525">
            <a:noFill/>
            <a:miter lim="800000"/>
            <a:headEnd/>
            <a:tailEnd/>
          </a:ln>
        </p:spPr>
      </p:pic>
      <p:sp>
        <p:nvSpPr>
          <p:cNvPr id="36873" name="Text Box 14"/>
          <p:cNvSpPr txBox="1">
            <a:spLocks noChangeArrowheads="1"/>
          </p:cNvSpPr>
          <p:nvPr/>
        </p:nvSpPr>
        <p:spPr bwMode="auto">
          <a:xfrm>
            <a:off x="285750" y="1285875"/>
            <a:ext cx="8286750" cy="581025"/>
          </a:xfrm>
          <a:prstGeom prst="rect">
            <a:avLst/>
          </a:prstGeom>
          <a:noFill/>
          <a:ln w="9525" algn="ctr">
            <a:noFill/>
            <a:miter lim="800000"/>
            <a:headEnd/>
            <a:tailEnd/>
          </a:ln>
        </p:spPr>
        <p:txBody>
          <a:bodyPr>
            <a:spAutoFit/>
          </a:bodyPr>
          <a:lstStyle/>
          <a:p>
            <a:pPr algn="just"/>
            <a:r>
              <a:rPr lang="fr-FR" sz="1600">
                <a:solidFill>
                  <a:srgbClr val="006699"/>
                </a:solidFill>
                <a:latin typeface="Verdana" pitchFamily="34" charset="0"/>
              </a:rPr>
              <a:t>Au commencement, l’idée fut de créer </a:t>
            </a:r>
            <a:r>
              <a:rPr lang="fr-FR" sz="1600" b="1">
                <a:solidFill>
                  <a:srgbClr val="006699"/>
                </a:solidFill>
                <a:latin typeface="Verdana" pitchFamily="34" charset="0"/>
              </a:rPr>
              <a:t>une communauté d’acheteurs</a:t>
            </a:r>
            <a:r>
              <a:rPr lang="fr-FR" sz="1600">
                <a:solidFill>
                  <a:srgbClr val="006699"/>
                </a:solidFill>
                <a:latin typeface="Verdana" pitchFamily="34" charset="0"/>
              </a:rPr>
              <a:t>  pour pouvoir négocier des réductions  chez des marchands on line.</a:t>
            </a:r>
          </a:p>
        </p:txBody>
      </p:sp>
      <p:sp>
        <p:nvSpPr>
          <p:cNvPr id="18" name="Text Box 14"/>
          <p:cNvSpPr txBox="1">
            <a:spLocks noChangeArrowheads="1"/>
          </p:cNvSpPr>
          <p:nvPr/>
        </p:nvSpPr>
        <p:spPr bwMode="auto">
          <a:xfrm>
            <a:off x="214313" y="2039938"/>
            <a:ext cx="8526462" cy="2014537"/>
          </a:xfrm>
          <a:prstGeom prst="rect">
            <a:avLst/>
          </a:prstGeom>
          <a:noFill/>
          <a:ln w="9525" algn="ctr">
            <a:noFill/>
            <a:miter lim="800000"/>
            <a:headEnd/>
            <a:tailEnd/>
          </a:ln>
        </p:spPr>
        <p:txBody>
          <a:bodyPr>
            <a:spAutoFit/>
          </a:bodyPr>
          <a:lstStyle/>
          <a:p>
            <a:pPr algn="just"/>
            <a:r>
              <a:rPr lang="fr-FR" sz="1600" b="1">
                <a:solidFill>
                  <a:srgbClr val="CC0066"/>
                </a:solidFill>
                <a:latin typeface="Verdana" pitchFamily="34" charset="0"/>
              </a:rPr>
              <a:t>Fin 2009, eBuyClub c’est:</a:t>
            </a:r>
          </a:p>
          <a:p>
            <a:pPr algn="just"/>
            <a:endParaRPr lang="fr-FR" sz="1600">
              <a:solidFill>
                <a:srgbClr val="7F7F7F"/>
              </a:solidFill>
              <a:latin typeface="Verdana" pitchFamily="34" charset="0"/>
            </a:endParaRPr>
          </a:p>
          <a:p>
            <a:pPr algn="just"/>
            <a:r>
              <a:rPr lang="fr-FR" sz="2000" b="1">
                <a:solidFill>
                  <a:srgbClr val="006699"/>
                </a:solidFill>
                <a:latin typeface="Verdana" pitchFamily="34" charset="0"/>
              </a:rPr>
              <a:t>+</a:t>
            </a:r>
            <a:r>
              <a:rPr lang="fr-FR" sz="1600">
                <a:solidFill>
                  <a:srgbClr val="006699"/>
                </a:solidFill>
                <a:latin typeface="Verdana" pitchFamily="34" charset="0"/>
              </a:rPr>
              <a:t> d’ 1 400 000 membres</a:t>
            </a:r>
          </a:p>
          <a:p>
            <a:pPr algn="just"/>
            <a:r>
              <a:rPr lang="fr-FR" sz="2000" b="1">
                <a:solidFill>
                  <a:srgbClr val="006699"/>
                </a:solidFill>
                <a:latin typeface="Verdana" pitchFamily="34" charset="0"/>
              </a:rPr>
              <a:t>+ </a:t>
            </a:r>
            <a:r>
              <a:rPr lang="fr-FR" sz="1600">
                <a:solidFill>
                  <a:srgbClr val="006699"/>
                </a:solidFill>
                <a:latin typeface="Verdana" pitchFamily="34" charset="0"/>
              </a:rPr>
              <a:t>de 1000 marchands partenaires proposant du CashBack</a:t>
            </a:r>
          </a:p>
          <a:p>
            <a:pPr algn="just"/>
            <a:r>
              <a:rPr lang="fr-FR" sz="2000" b="1">
                <a:solidFill>
                  <a:srgbClr val="006699"/>
                </a:solidFill>
                <a:latin typeface="Verdana" pitchFamily="34" charset="0"/>
              </a:rPr>
              <a:t>+ </a:t>
            </a:r>
            <a:r>
              <a:rPr lang="fr-FR" sz="1600">
                <a:solidFill>
                  <a:srgbClr val="006699"/>
                </a:solidFill>
                <a:latin typeface="Verdana" pitchFamily="34" charset="0"/>
              </a:rPr>
              <a:t>de 6 millions d’euros distribués aux membres depuis 2000</a:t>
            </a:r>
          </a:p>
          <a:p>
            <a:pPr algn="just"/>
            <a:endParaRPr lang="fr-FR" sz="1600">
              <a:solidFill>
                <a:srgbClr val="7F7F7F"/>
              </a:solidFill>
              <a:latin typeface="Verdana" pitchFamily="34" charset="0"/>
            </a:endParaRPr>
          </a:p>
          <a:p>
            <a:pPr algn="ctr"/>
            <a:r>
              <a:rPr lang="fr-FR" b="1" i="1">
                <a:solidFill>
                  <a:srgbClr val="CC0066"/>
                </a:solidFill>
                <a:latin typeface="Verdana" pitchFamily="34" charset="0"/>
              </a:rPr>
              <a:t>eBuyClub crée un nouveau service avec le social shopping!</a:t>
            </a:r>
          </a:p>
        </p:txBody>
      </p:sp>
      <p:pic>
        <p:nvPicPr>
          <p:cNvPr id="36876" name="Picture 16"/>
          <p:cNvPicPr>
            <a:picLocks noChangeAspect="1" noChangeArrowheads="1"/>
          </p:cNvPicPr>
          <p:nvPr/>
        </p:nvPicPr>
        <p:blipFill>
          <a:blip r:embed="rId4" cstate="print"/>
          <a:srcRect/>
          <a:stretch>
            <a:fillRect/>
          </a:stretch>
        </p:blipFill>
        <p:spPr bwMode="auto">
          <a:xfrm>
            <a:off x="179388" y="115888"/>
            <a:ext cx="2428875" cy="733425"/>
          </a:xfrm>
          <a:prstGeom prst="rect">
            <a:avLst/>
          </a:prstGeom>
          <a:noFill/>
          <a:ln w="9525">
            <a:noFill/>
            <a:miter lim="800000"/>
            <a:headEnd/>
            <a:tailEnd/>
          </a:ln>
        </p:spPr>
      </p:pic>
      <p:pic>
        <p:nvPicPr>
          <p:cNvPr id="36877" name="Picture 13"/>
          <p:cNvPicPr>
            <a:picLocks noChangeAspect="1" noChangeArrowheads="1"/>
          </p:cNvPicPr>
          <p:nvPr/>
        </p:nvPicPr>
        <p:blipFill>
          <a:blip r:embed="rId5" cstate="print"/>
          <a:srcRect/>
          <a:stretch>
            <a:fillRect/>
          </a:stretch>
        </p:blipFill>
        <p:spPr bwMode="auto">
          <a:xfrm>
            <a:off x="2771775" y="3175"/>
            <a:ext cx="6372225" cy="792163"/>
          </a:xfrm>
          <a:prstGeom prst="rect">
            <a:avLst/>
          </a:prstGeom>
          <a:noFill/>
          <a:ln w="9525">
            <a:noFill/>
            <a:miter lim="800000"/>
            <a:headEnd/>
            <a:tailEnd/>
          </a:ln>
          <a:effectLst/>
        </p:spPr>
      </p:pic>
      <p:sp>
        <p:nvSpPr>
          <p:cNvPr id="6" name="ZoneTexte 5"/>
          <p:cNvSpPr txBox="1"/>
          <p:nvPr/>
        </p:nvSpPr>
        <p:spPr>
          <a:xfrm>
            <a:off x="2786063" y="-26988"/>
            <a:ext cx="6357937" cy="822326"/>
          </a:xfrm>
          <a:prstGeom prst="rect">
            <a:avLst/>
          </a:prstGeom>
          <a:noFill/>
        </p:spPr>
        <p:txBody>
          <a:bodyPr>
            <a:spAutoFit/>
          </a:bodyPr>
          <a:lstStyle/>
          <a:p>
            <a:pPr algn="ctr"/>
            <a:r>
              <a:rPr lang="fr-FR" sz="2400" b="1">
                <a:solidFill>
                  <a:schemeClr val="bg1"/>
                </a:solidFill>
                <a:latin typeface="Verdana" pitchFamily="34" charset="0"/>
              </a:rPr>
              <a:t>eBuyClub lance son réseau social d’achat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pic>
        <p:nvPicPr>
          <p:cNvPr id="25" name="Image 20"/>
          <p:cNvPicPr>
            <a:picLocks noChangeAspect="1" noChangeArrowheads="1"/>
          </p:cNvPicPr>
          <p:nvPr/>
        </p:nvPicPr>
        <p:blipFill>
          <a:blip r:embed="rId3" cstate="print"/>
          <a:srcRect l="25813" t="27911" r="26735" b="59589"/>
          <a:stretch>
            <a:fillRect/>
          </a:stretch>
        </p:blipFill>
        <p:spPr bwMode="auto">
          <a:xfrm>
            <a:off x="928688" y="1071563"/>
            <a:ext cx="5357812" cy="1143000"/>
          </a:xfrm>
          <a:prstGeom prst="rect">
            <a:avLst/>
          </a:prstGeom>
          <a:noFill/>
          <a:ln w="9525">
            <a:noFill/>
            <a:miter lim="800000"/>
            <a:headEnd/>
            <a:tailEnd/>
          </a:ln>
        </p:spPr>
      </p:pic>
      <p:pic>
        <p:nvPicPr>
          <p:cNvPr id="38918" name="Image 21"/>
          <p:cNvPicPr>
            <a:picLocks noChangeAspect="1" noChangeArrowheads="1"/>
          </p:cNvPicPr>
          <p:nvPr/>
        </p:nvPicPr>
        <p:blipFill>
          <a:blip r:embed="rId3" cstate="print"/>
          <a:srcRect l="73265" t="20033" r="10989" b="34932"/>
          <a:stretch>
            <a:fillRect/>
          </a:stretch>
        </p:blipFill>
        <p:spPr bwMode="auto">
          <a:xfrm>
            <a:off x="6286500" y="1071563"/>
            <a:ext cx="2071688" cy="3910012"/>
          </a:xfrm>
          <a:prstGeom prst="rect">
            <a:avLst/>
          </a:prstGeom>
          <a:noFill/>
          <a:ln w="9525">
            <a:noFill/>
            <a:miter lim="800000"/>
            <a:headEnd/>
            <a:tailEnd/>
          </a:ln>
        </p:spPr>
      </p:pic>
      <p:pic>
        <p:nvPicPr>
          <p:cNvPr id="17" name="Image 16"/>
          <p:cNvPicPr>
            <a:picLocks noChangeAspect="1" noChangeArrowheads="1"/>
          </p:cNvPicPr>
          <p:nvPr/>
        </p:nvPicPr>
        <p:blipFill>
          <a:blip r:embed="rId4" cstate="print"/>
          <a:srcRect l="25850" t="65675" r="26509" b="17567"/>
          <a:stretch>
            <a:fillRect/>
          </a:stretch>
        </p:blipFill>
        <p:spPr bwMode="auto">
          <a:xfrm>
            <a:off x="928688" y="2143125"/>
            <a:ext cx="5286375" cy="1285875"/>
          </a:xfrm>
          <a:prstGeom prst="rect">
            <a:avLst/>
          </a:prstGeom>
          <a:noFill/>
          <a:ln w="9525">
            <a:noFill/>
            <a:miter lim="800000"/>
            <a:headEnd/>
            <a:tailEnd/>
          </a:ln>
        </p:spPr>
      </p:pic>
      <p:pic>
        <p:nvPicPr>
          <p:cNvPr id="19" name="Image 18"/>
          <p:cNvPicPr>
            <a:picLocks noChangeAspect="1" noChangeArrowheads="1"/>
          </p:cNvPicPr>
          <p:nvPr/>
        </p:nvPicPr>
        <p:blipFill>
          <a:blip r:embed="rId5" cstate="print"/>
          <a:srcRect l="26189" t="42703" r="26340" b="37839"/>
          <a:stretch>
            <a:fillRect/>
          </a:stretch>
        </p:blipFill>
        <p:spPr bwMode="auto">
          <a:xfrm>
            <a:off x="1000125" y="3286125"/>
            <a:ext cx="5286375" cy="1428750"/>
          </a:xfrm>
          <a:prstGeom prst="rect">
            <a:avLst/>
          </a:prstGeom>
          <a:noFill/>
          <a:ln w="9525">
            <a:noFill/>
            <a:miter lim="800000"/>
            <a:headEnd/>
            <a:tailEnd/>
          </a:ln>
        </p:spPr>
      </p:pic>
      <p:sp>
        <p:nvSpPr>
          <p:cNvPr id="21" name="Rectangle 20"/>
          <p:cNvSpPr/>
          <p:nvPr/>
        </p:nvSpPr>
        <p:spPr>
          <a:xfrm>
            <a:off x="3143250" y="3000375"/>
            <a:ext cx="2571750" cy="2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9" name="Rectangle 28"/>
          <p:cNvSpPr/>
          <p:nvPr/>
        </p:nvSpPr>
        <p:spPr>
          <a:xfrm>
            <a:off x="3286125" y="4286250"/>
            <a:ext cx="2428875" cy="2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0" name="Image 29"/>
          <p:cNvPicPr>
            <a:picLocks noChangeAspect="1" noChangeArrowheads="1"/>
          </p:cNvPicPr>
          <p:nvPr/>
        </p:nvPicPr>
        <p:blipFill>
          <a:blip r:embed="rId4" cstate="print"/>
          <a:srcRect l="46333" t="76593" r="45216" b="20229"/>
          <a:stretch>
            <a:fillRect/>
          </a:stretch>
        </p:blipFill>
        <p:spPr bwMode="auto">
          <a:xfrm>
            <a:off x="3214688" y="2971800"/>
            <a:ext cx="935037" cy="242888"/>
          </a:xfrm>
          <a:prstGeom prst="rect">
            <a:avLst/>
          </a:prstGeom>
          <a:noFill/>
          <a:ln w="9525">
            <a:noFill/>
            <a:miter lim="800000"/>
            <a:headEnd/>
            <a:tailEnd/>
          </a:ln>
        </p:spPr>
      </p:pic>
      <p:pic>
        <p:nvPicPr>
          <p:cNvPr id="31" name="Image 30"/>
          <p:cNvPicPr>
            <a:picLocks noChangeAspect="1" noChangeArrowheads="1"/>
          </p:cNvPicPr>
          <p:nvPr/>
        </p:nvPicPr>
        <p:blipFill>
          <a:blip r:embed="rId4" cstate="print"/>
          <a:srcRect l="46333" t="76593" r="45216" b="20229"/>
          <a:stretch>
            <a:fillRect/>
          </a:stretch>
        </p:blipFill>
        <p:spPr bwMode="auto">
          <a:xfrm>
            <a:off x="3319463" y="4257675"/>
            <a:ext cx="933450" cy="242888"/>
          </a:xfrm>
          <a:prstGeom prst="rect">
            <a:avLst/>
          </a:prstGeom>
          <a:noFill/>
          <a:ln w="9525">
            <a:noFill/>
            <a:miter lim="800000"/>
            <a:headEnd/>
            <a:tailEnd/>
          </a:ln>
        </p:spPr>
      </p:pic>
      <p:pic>
        <p:nvPicPr>
          <p:cNvPr id="32" name="Image 31"/>
          <p:cNvPicPr>
            <a:picLocks noChangeAspect="1" noChangeArrowheads="1"/>
          </p:cNvPicPr>
          <p:nvPr/>
        </p:nvPicPr>
        <p:blipFill>
          <a:blip r:embed="rId4" cstate="print"/>
          <a:srcRect l="55223" t="77228" r="38055" b="19595"/>
          <a:stretch>
            <a:fillRect/>
          </a:stretch>
        </p:blipFill>
        <p:spPr bwMode="auto">
          <a:xfrm>
            <a:off x="4257675" y="3024188"/>
            <a:ext cx="742950" cy="242887"/>
          </a:xfrm>
          <a:prstGeom prst="rect">
            <a:avLst/>
          </a:prstGeom>
          <a:noFill/>
          <a:ln w="9525">
            <a:noFill/>
            <a:miter lim="800000"/>
            <a:headEnd/>
            <a:tailEnd/>
          </a:ln>
        </p:spPr>
      </p:pic>
      <p:pic>
        <p:nvPicPr>
          <p:cNvPr id="33" name="Image 32"/>
          <p:cNvPicPr>
            <a:picLocks noChangeAspect="1" noChangeArrowheads="1"/>
          </p:cNvPicPr>
          <p:nvPr/>
        </p:nvPicPr>
        <p:blipFill>
          <a:blip r:embed="rId4" cstate="print"/>
          <a:srcRect l="55223" t="77228" r="38055" b="19595"/>
          <a:stretch>
            <a:fillRect/>
          </a:stretch>
        </p:blipFill>
        <p:spPr bwMode="auto">
          <a:xfrm>
            <a:off x="4286250" y="4302125"/>
            <a:ext cx="742950" cy="244475"/>
          </a:xfrm>
          <a:prstGeom prst="rect">
            <a:avLst/>
          </a:prstGeom>
          <a:noFill/>
          <a:ln w="9525">
            <a:noFill/>
            <a:miter lim="800000"/>
            <a:headEnd/>
            <a:tailEnd/>
          </a:ln>
        </p:spPr>
      </p:pic>
      <p:sp>
        <p:nvSpPr>
          <p:cNvPr id="34" name="Rectangle à coins arrondis 33"/>
          <p:cNvSpPr/>
          <p:nvPr/>
        </p:nvSpPr>
        <p:spPr>
          <a:xfrm>
            <a:off x="285750" y="4929188"/>
            <a:ext cx="2643188" cy="1428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Découvrir les achats et bons plans de ses amis</a:t>
            </a:r>
          </a:p>
        </p:txBody>
      </p:sp>
      <p:sp>
        <p:nvSpPr>
          <p:cNvPr id="35" name="Rectangle à coins arrondis 34"/>
          <p:cNvSpPr/>
          <p:nvPr/>
        </p:nvSpPr>
        <p:spPr>
          <a:xfrm>
            <a:off x="3143250" y="4929188"/>
            <a:ext cx="2643188" cy="1428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Partager ses achats et bons plans sur ses réseaux sociaux</a:t>
            </a:r>
          </a:p>
        </p:txBody>
      </p:sp>
      <p:sp>
        <p:nvSpPr>
          <p:cNvPr id="36" name="Rectangle à coins arrondis 35"/>
          <p:cNvSpPr/>
          <p:nvPr/>
        </p:nvSpPr>
        <p:spPr>
          <a:xfrm>
            <a:off x="6000750" y="4929188"/>
            <a:ext cx="2643188" cy="1428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Dialoguer avec sa communauté  </a:t>
            </a:r>
          </a:p>
          <a:p>
            <a:pPr algn="ctr" fontAlgn="auto">
              <a:spcBef>
                <a:spcPts val="0"/>
              </a:spcBef>
              <a:spcAft>
                <a:spcPts val="0"/>
              </a:spcAft>
              <a:defRPr/>
            </a:pPr>
            <a:r>
              <a:rPr lang="fr-FR" dirty="0"/>
              <a:t>d’acheteurs</a:t>
            </a:r>
          </a:p>
        </p:txBody>
      </p:sp>
      <p:pic>
        <p:nvPicPr>
          <p:cNvPr id="38932" name="Picture 16"/>
          <p:cNvPicPr>
            <a:picLocks noChangeAspect="1" noChangeArrowheads="1"/>
          </p:cNvPicPr>
          <p:nvPr/>
        </p:nvPicPr>
        <p:blipFill>
          <a:blip r:embed="rId6" cstate="print"/>
          <a:srcRect/>
          <a:stretch>
            <a:fillRect/>
          </a:stretch>
        </p:blipFill>
        <p:spPr bwMode="auto">
          <a:xfrm>
            <a:off x="179388" y="115888"/>
            <a:ext cx="2428875" cy="733425"/>
          </a:xfrm>
          <a:prstGeom prst="rect">
            <a:avLst/>
          </a:prstGeom>
          <a:noFill/>
          <a:ln w="9525">
            <a:noFill/>
            <a:miter lim="800000"/>
            <a:headEnd/>
            <a:tailEnd/>
          </a:ln>
        </p:spPr>
      </p:pic>
      <p:pic>
        <p:nvPicPr>
          <p:cNvPr id="38934" name="Picture 22"/>
          <p:cNvPicPr>
            <a:picLocks noChangeAspect="1" noChangeArrowheads="1"/>
          </p:cNvPicPr>
          <p:nvPr/>
        </p:nvPicPr>
        <p:blipFill>
          <a:blip r:embed="rId7" cstate="print"/>
          <a:srcRect/>
          <a:stretch>
            <a:fillRect/>
          </a:stretch>
        </p:blipFill>
        <p:spPr bwMode="auto">
          <a:xfrm>
            <a:off x="2771775" y="0"/>
            <a:ext cx="6372225" cy="792163"/>
          </a:xfrm>
          <a:prstGeom prst="rect">
            <a:avLst/>
          </a:prstGeom>
          <a:noFill/>
          <a:ln w="9525">
            <a:noFill/>
            <a:miter lim="800000"/>
            <a:headEnd/>
            <a:tailEnd/>
          </a:ln>
          <a:effectLst/>
        </p:spPr>
      </p:pic>
      <p:sp>
        <p:nvSpPr>
          <p:cNvPr id="6" name="ZoneTexte 5"/>
          <p:cNvSpPr txBox="1"/>
          <p:nvPr/>
        </p:nvSpPr>
        <p:spPr>
          <a:xfrm>
            <a:off x="2786063" y="185738"/>
            <a:ext cx="6357937" cy="457200"/>
          </a:xfrm>
          <a:prstGeom prst="rect">
            <a:avLst/>
          </a:prstGeom>
          <a:noFill/>
        </p:spPr>
        <p:txBody>
          <a:bodyPr>
            <a:spAutoFit/>
          </a:bodyPr>
          <a:lstStyle/>
          <a:p>
            <a:pPr algn="ctr"/>
            <a:r>
              <a:rPr lang="fr-FR" sz="2400" b="1">
                <a:solidFill>
                  <a:schemeClr val="bg1"/>
                </a:solidFill>
                <a:latin typeface="Verdana" pitchFamily="34" charset="0"/>
              </a:rPr>
              <a:t>Le Social Shopping d’eBuyClub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32"/>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1000"/>
                                  </p:stCondLst>
                                  <p:childTnLst>
                                    <p:set>
                                      <p:cBhvr>
                                        <p:cTn id="29" dur="1" fill="hold">
                                          <p:stCondLst>
                                            <p:cond delay="0"/>
                                          </p:stCondLst>
                                        </p:cTn>
                                        <p:tgtEl>
                                          <p:spTgt spid="25"/>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1000"/>
                                  </p:stCondLst>
                                  <p:childTnLst>
                                    <p:set>
                                      <p:cBhvr>
                                        <p:cTn id="32" dur="1" fill="hold">
                                          <p:stCondLst>
                                            <p:cond delay="0"/>
                                          </p:stCondLst>
                                        </p:cTn>
                                        <p:tgtEl>
                                          <p:spTgt spid="30"/>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100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8" name="Rectangle 7"/>
          <p:cNvSpPr/>
          <p:nvPr/>
        </p:nvSpPr>
        <p:spPr>
          <a:xfrm>
            <a:off x="142875" y="1071563"/>
            <a:ext cx="8715375"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rgbClr val="CC0066"/>
                </a:solidFill>
                <a:latin typeface="Verdana" pitchFamily="34" charset="0"/>
                <a:ea typeface="Verdana" pitchFamily="34" charset="0"/>
                <a:cs typeface="Verdana" pitchFamily="34" charset="0"/>
              </a:rPr>
              <a:t>Chaque membre est un prescripteur à l’achat auprès de puissantes communautés</a:t>
            </a:r>
          </a:p>
        </p:txBody>
      </p:sp>
      <p:sp>
        <p:nvSpPr>
          <p:cNvPr id="9" name="Rectangle 8"/>
          <p:cNvSpPr/>
          <p:nvPr/>
        </p:nvSpPr>
        <p:spPr>
          <a:xfrm>
            <a:off x="395288" y="2636838"/>
            <a:ext cx="4500562"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AutoNum type="arabicPeriod"/>
            </a:pPr>
            <a:r>
              <a:rPr lang="fr-FR" sz="1600">
                <a:solidFill>
                  <a:srgbClr val="006699"/>
                </a:solidFill>
                <a:latin typeface="Verdana" pitchFamily="34" charset="0"/>
                <a:cs typeface="Arial" charset="0"/>
              </a:rPr>
              <a:t>Le membre effectue un achat</a:t>
            </a:r>
          </a:p>
        </p:txBody>
      </p:sp>
      <p:sp>
        <p:nvSpPr>
          <p:cNvPr id="11" name="Rectangle 10"/>
          <p:cNvSpPr/>
          <p:nvPr/>
        </p:nvSpPr>
        <p:spPr>
          <a:xfrm>
            <a:off x="395288" y="3422650"/>
            <a:ext cx="4500562"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r>
              <a:rPr lang="fr-FR" sz="1600">
                <a:solidFill>
                  <a:srgbClr val="006699"/>
                </a:solidFill>
                <a:latin typeface="Verdana" pitchFamily="34" charset="0"/>
                <a:cs typeface="Arial" charset="0"/>
              </a:rPr>
              <a:t>2. Les infos de son achat sont automatiquement relayées sur les profils de ses amis eBuyClub</a:t>
            </a:r>
          </a:p>
        </p:txBody>
      </p:sp>
      <p:sp>
        <p:nvSpPr>
          <p:cNvPr id="12" name="Rectangle 11"/>
          <p:cNvSpPr/>
          <p:nvPr/>
        </p:nvSpPr>
        <p:spPr>
          <a:xfrm>
            <a:off x="395288" y="4208463"/>
            <a:ext cx="4500562"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r>
              <a:rPr lang="fr-FR" sz="1600">
                <a:solidFill>
                  <a:srgbClr val="006699"/>
                </a:solidFill>
                <a:latin typeface="Verdana" pitchFamily="34" charset="0"/>
                <a:cs typeface="Arial" charset="0"/>
              </a:rPr>
              <a:t>3. Les infos de son achat sont relayées  sur ses réseaux sociaux</a:t>
            </a:r>
          </a:p>
        </p:txBody>
      </p:sp>
      <p:sp>
        <p:nvSpPr>
          <p:cNvPr id="13" name="Rectangle 12"/>
          <p:cNvSpPr/>
          <p:nvPr/>
        </p:nvSpPr>
        <p:spPr>
          <a:xfrm>
            <a:off x="395288" y="4994275"/>
            <a:ext cx="4500562" cy="1000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r>
              <a:rPr lang="fr-FR" sz="1600">
                <a:solidFill>
                  <a:srgbClr val="006699"/>
                </a:solidFill>
                <a:latin typeface="Verdana" pitchFamily="34" charset="0"/>
                <a:cs typeface="Arial" charset="0"/>
              </a:rPr>
              <a:t>4. Les infos de son achat sont relayées  sur les réseaux sociaux de ses amis</a:t>
            </a:r>
          </a:p>
        </p:txBody>
      </p:sp>
      <p:sp>
        <p:nvSpPr>
          <p:cNvPr id="40974" name="ZoneTexte 24"/>
          <p:cNvSpPr txBox="1">
            <a:spLocks noChangeArrowheads="1"/>
          </p:cNvSpPr>
          <p:nvPr/>
        </p:nvSpPr>
        <p:spPr bwMode="auto">
          <a:xfrm>
            <a:off x="3429000" y="214313"/>
            <a:ext cx="5430838" cy="461962"/>
          </a:xfrm>
          <a:prstGeom prst="rect">
            <a:avLst/>
          </a:prstGeom>
          <a:noFill/>
          <a:ln w="9525">
            <a:noFill/>
            <a:miter lim="800000"/>
            <a:headEnd/>
            <a:tailEnd/>
          </a:ln>
        </p:spPr>
        <p:txBody>
          <a:bodyPr wrap="none">
            <a:spAutoFit/>
          </a:bodyPr>
          <a:lstStyle/>
          <a:p>
            <a:r>
              <a:rPr lang="fr-FR" sz="2400" b="1">
                <a:solidFill>
                  <a:schemeClr val="bg1"/>
                </a:solidFill>
                <a:latin typeface="Verdana" pitchFamily="34" charset="0"/>
              </a:rPr>
              <a:t>Mécanique du Social Shopping</a:t>
            </a:r>
          </a:p>
        </p:txBody>
      </p:sp>
      <p:pic>
        <p:nvPicPr>
          <p:cNvPr id="40979" name="Picture 16"/>
          <p:cNvPicPr>
            <a:picLocks noChangeAspect="1" noChangeArrowheads="1"/>
          </p:cNvPicPr>
          <p:nvPr/>
        </p:nvPicPr>
        <p:blipFill>
          <a:blip r:embed="rId4" cstate="print"/>
          <a:srcRect/>
          <a:stretch>
            <a:fillRect/>
          </a:stretch>
        </p:blipFill>
        <p:spPr bwMode="auto">
          <a:xfrm>
            <a:off x="179388" y="115888"/>
            <a:ext cx="2428875" cy="733425"/>
          </a:xfrm>
          <a:prstGeom prst="rect">
            <a:avLst/>
          </a:prstGeom>
          <a:noFill/>
          <a:ln w="9525">
            <a:noFill/>
            <a:miter lim="800000"/>
            <a:headEnd/>
            <a:tailEnd/>
          </a:ln>
        </p:spPr>
      </p:pic>
      <p:pic>
        <p:nvPicPr>
          <p:cNvPr id="40982" name="Picture 22"/>
          <p:cNvPicPr>
            <a:picLocks noChangeAspect="1" noChangeArrowheads="1"/>
          </p:cNvPicPr>
          <p:nvPr/>
        </p:nvPicPr>
        <p:blipFill>
          <a:blip r:embed="rId5" cstate="print"/>
          <a:srcRect/>
          <a:stretch>
            <a:fillRect/>
          </a:stretch>
        </p:blipFill>
        <p:spPr bwMode="auto">
          <a:xfrm>
            <a:off x="2771775" y="0"/>
            <a:ext cx="6372225" cy="792163"/>
          </a:xfrm>
          <a:prstGeom prst="rect">
            <a:avLst/>
          </a:prstGeom>
          <a:noFill/>
          <a:ln w="9525">
            <a:noFill/>
            <a:miter lim="800000"/>
            <a:headEnd/>
            <a:tailEnd/>
          </a:ln>
          <a:effectLst/>
        </p:spPr>
      </p:pic>
      <p:sp>
        <p:nvSpPr>
          <p:cNvPr id="6" name="ZoneTexte 5"/>
          <p:cNvSpPr txBox="1"/>
          <p:nvPr/>
        </p:nvSpPr>
        <p:spPr>
          <a:xfrm>
            <a:off x="2786063" y="185738"/>
            <a:ext cx="6357937" cy="457200"/>
          </a:xfrm>
          <a:prstGeom prst="rect">
            <a:avLst/>
          </a:prstGeom>
          <a:noFill/>
        </p:spPr>
        <p:txBody>
          <a:bodyPr>
            <a:spAutoFit/>
          </a:bodyPr>
          <a:lstStyle/>
          <a:p>
            <a:pPr algn="ctr"/>
            <a:r>
              <a:rPr lang="fr-FR" sz="2400" b="1">
                <a:solidFill>
                  <a:schemeClr val="bg1"/>
                </a:solidFill>
                <a:latin typeface="Verdana" pitchFamily="34" charset="0"/>
              </a:rPr>
              <a:t>Mécanique du Social Shopping</a:t>
            </a:r>
          </a:p>
        </p:txBody>
      </p:sp>
      <p:graphicFrame>
        <p:nvGraphicFramePr>
          <p:cNvPr id="40985" name="Object 25"/>
          <p:cNvGraphicFramePr>
            <a:graphicFrameLocks noChangeAspect="1"/>
          </p:cNvGraphicFramePr>
          <p:nvPr/>
        </p:nvGraphicFramePr>
        <p:xfrm>
          <a:off x="5143504" y="2500306"/>
          <a:ext cx="3197225" cy="3389313"/>
        </p:xfrm>
        <a:graphic>
          <a:graphicData uri="http://schemas.openxmlformats.org/presentationml/2006/ole">
            <p:oleObj spid="_x0000_s40985" name="Image" r:id="rId6" imgW="4215873" imgH="4469841"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50825" y="1484313"/>
            <a:ext cx="8785225" cy="4638675"/>
          </a:xfrm>
          <a:prstGeom prst="rect">
            <a:avLst/>
          </a:prstGeom>
          <a:noFill/>
        </p:spPr>
        <p:txBody>
          <a:bodyPr>
            <a:spAutoFit/>
          </a:bodyPr>
          <a:lstStyle/>
          <a:p>
            <a:pPr algn="ctr"/>
            <a:r>
              <a:rPr lang="fr-FR">
                <a:solidFill>
                  <a:srgbClr val="006699"/>
                </a:solidFill>
                <a:latin typeface="Verdana" pitchFamily="34" charset="0"/>
              </a:rPr>
              <a:t>                  Les internautes utilisent de plus en plus les réseaux sociaux !</a:t>
            </a:r>
          </a:p>
          <a:p>
            <a:pPr algn="ctr"/>
            <a:endParaRPr lang="fr-FR">
              <a:solidFill>
                <a:srgbClr val="006699"/>
              </a:solidFill>
              <a:latin typeface="Verdana" pitchFamily="34" charset="0"/>
            </a:endParaRPr>
          </a:p>
          <a:p>
            <a:pPr algn="ctr"/>
            <a:r>
              <a:rPr lang="fr-FR">
                <a:solidFill>
                  <a:srgbClr val="006699"/>
                </a:solidFill>
                <a:latin typeface="Verdana" pitchFamily="34" charset="0"/>
              </a:rPr>
              <a:t>Ils sont prêts à diffuser leurs achats</a:t>
            </a:r>
          </a:p>
          <a:p>
            <a:pPr algn="ctr"/>
            <a:endParaRPr lang="fr-FR">
              <a:solidFill>
                <a:srgbClr val="006699"/>
              </a:solidFill>
              <a:latin typeface="Verdana" pitchFamily="34" charset="0"/>
            </a:endParaRPr>
          </a:p>
          <a:p>
            <a:pPr algn="ctr"/>
            <a:endParaRPr lang="fr-FR" sz="1000">
              <a:solidFill>
                <a:srgbClr val="006699"/>
              </a:solidFill>
              <a:latin typeface="Verdana" pitchFamily="34" charset="0"/>
            </a:endParaRPr>
          </a:p>
          <a:p>
            <a:r>
              <a:rPr lang="fr-FR">
                <a:solidFill>
                  <a:srgbClr val="006699"/>
                </a:solidFill>
                <a:latin typeface="Verdana" pitchFamily="34" charset="0"/>
              </a:rPr>
              <a:t>Le Social Shopping eBuyClub est le 1</a:t>
            </a:r>
            <a:r>
              <a:rPr lang="fr-FR" baseline="30000">
                <a:solidFill>
                  <a:srgbClr val="006699"/>
                </a:solidFill>
                <a:latin typeface="Verdana" pitchFamily="34" charset="0"/>
              </a:rPr>
              <a:t>er</a:t>
            </a:r>
            <a:r>
              <a:rPr lang="fr-FR">
                <a:solidFill>
                  <a:srgbClr val="006699"/>
                </a:solidFill>
                <a:latin typeface="Verdana" pitchFamily="34" charset="0"/>
              </a:rPr>
              <a:t> réseau social entièrement dédié au shopping:</a:t>
            </a:r>
          </a:p>
          <a:p>
            <a:pPr algn="ctr"/>
            <a:endParaRPr lang="fr-FR">
              <a:solidFill>
                <a:srgbClr val="006699"/>
              </a:solidFill>
              <a:latin typeface="Verdana" pitchFamily="34" charset="0"/>
            </a:endParaRPr>
          </a:p>
          <a:p>
            <a:pPr>
              <a:buFontTx/>
              <a:buChar char="-"/>
            </a:pPr>
            <a:r>
              <a:rPr lang="fr-FR">
                <a:solidFill>
                  <a:srgbClr val="006699"/>
                </a:solidFill>
                <a:latin typeface="Verdana" pitchFamily="34" charset="0"/>
              </a:rPr>
              <a:t>    Il centralise les achats </a:t>
            </a:r>
          </a:p>
          <a:p>
            <a:pPr>
              <a:buFontTx/>
              <a:buChar char="-"/>
            </a:pPr>
            <a:r>
              <a:rPr lang="fr-FR">
                <a:solidFill>
                  <a:srgbClr val="006699"/>
                </a:solidFill>
                <a:latin typeface="Verdana" pitchFamily="34" charset="0"/>
              </a:rPr>
              <a:t>    Il permet de diffuser et de </a:t>
            </a:r>
          </a:p>
          <a:p>
            <a:r>
              <a:rPr lang="fr-FR">
                <a:solidFill>
                  <a:srgbClr val="006699"/>
                </a:solidFill>
                <a:latin typeface="Verdana" pitchFamily="34" charset="0"/>
              </a:rPr>
              <a:t>     recevoir des bons plans</a:t>
            </a:r>
          </a:p>
          <a:p>
            <a:pPr>
              <a:buFontTx/>
              <a:buChar char="-"/>
            </a:pPr>
            <a:r>
              <a:rPr lang="fr-FR">
                <a:solidFill>
                  <a:srgbClr val="006699"/>
                </a:solidFill>
                <a:latin typeface="Verdana" pitchFamily="34" charset="0"/>
              </a:rPr>
              <a:t>    Les marques assurent une </a:t>
            </a:r>
          </a:p>
          <a:p>
            <a:r>
              <a:rPr lang="fr-FR">
                <a:solidFill>
                  <a:srgbClr val="006699"/>
                </a:solidFill>
                <a:latin typeface="Verdana" pitchFamily="34" charset="0"/>
              </a:rPr>
              <a:t>     présence sur le social shopping</a:t>
            </a:r>
          </a:p>
          <a:p>
            <a:pPr>
              <a:buFontTx/>
              <a:buChar char="-"/>
            </a:pPr>
            <a:endParaRPr lang="fr-FR">
              <a:solidFill>
                <a:srgbClr val="006699"/>
              </a:solidFill>
              <a:latin typeface="Verdana" pitchFamily="34" charset="0"/>
            </a:endParaRPr>
          </a:p>
          <a:p>
            <a:r>
              <a:rPr lang="fr-FR">
                <a:solidFill>
                  <a:srgbClr val="006699"/>
                </a:solidFill>
                <a:latin typeface="Verdana" pitchFamily="34" charset="0"/>
              </a:rPr>
              <a:t>Il y a donc un réel intérêt pour </a:t>
            </a:r>
          </a:p>
          <a:p>
            <a:r>
              <a:rPr lang="fr-FR">
                <a:solidFill>
                  <a:srgbClr val="006699"/>
                </a:solidFill>
                <a:latin typeface="Verdana" pitchFamily="34" charset="0"/>
              </a:rPr>
              <a:t>les consommateurs, les marques </a:t>
            </a:r>
          </a:p>
          <a:p>
            <a:r>
              <a:rPr lang="fr-FR">
                <a:solidFill>
                  <a:srgbClr val="006699"/>
                </a:solidFill>
                <a:latin typeface="Verdana" pitchFamily="34" charset="0"/>
              </a:rPr>
              <a:t>et les enseignes !</a:t>
            </a:r>
          </a:p>
        </p:txBody>
      </p:sp>
      <p:pic>
        <p:nvPicPr>
          <p:cNvPr id="43009" name="Picture 23" descr="Fotolia_4713542_XS"/>
          <p:cNvPicPr>
            <a:picLocks noChangeAspect="1" noChangeArrowheads="1"/>
          </p:cNvPicPr>
          <p:nvPr/>
        </p:nvPicPr>
        <p:blipFill>
          <a:blip r:embed="rId3" cstate="print"/>
          <a:srcRect b="17027"/>
          <a:stretch>
            <a:fillRect/>
          </a:stretch>
        </p:blipFill>
        <p:spPr bwMode="auto">
          <a:xfrm>
            <a:off x="5003800" y="3644900"/>
            <a:ext cx="3600450" cy="2092325"/>
          </a:xfrm>
          <a:prstGeom prst="rect">
            <a:avLst/>
          </a:prstGeom>
          <a:noFill/>
          <a:ln w="9525">
            <a:noFill/>
            <a:miter lim="800000"/>
            <a:headEnd/>
            <a:tailEnd/>
          </a:ln>
        </p:spPr>
      </p:pic>
      <p:pic>
        <p:nvPicPr>
          <p:cNvPr id="43010" name="Picture 3" descr="C:\Users\jud\AppData\Local\Microsoft\Windows\Temporary Internet Files\Content.Outlook\03WNA40S\visuel-SC.jpg"/>
          <p:cNvPicPr>
            <a:picLocks noChangeAspect="1" noChangeArrowheads="1"/>
          </p:cNvPicPr>
          <p:nvPr/>
        </p:nvPicPr>
        <p:blipFill>
          <a:blip r:embed="rId4" cstate="print"/>
          <a:srcRect t="3572" b="3571"/>
          <a:stretch>
            <a:fillRect/>
          </a:stretch>
        </p:blipFill>
        <p:spPr bwMode="auto">
          <a:xfrm>
            <a:off x="179388" y="1052513"/>
            <a:ext cx="1604962" cy="1490662"/>
          </a:xfrm>
          <a:prstGeom prst="rect">
            <a:avLst/>
          </a:prstGeom>
          <a:noFill/>
          <a:ln w="9525">
            <a:noFill/>
            <a:miter lim="800000"/>
            <a:headEnd/>
            <a:tailEnd/>
          </a:ln>
        </p:spPr>
      </p:pic>
      <p:sp>
        <p:nvSpPr>
          <p:cNvPr id="43014"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pic>
        <p:nvPicPr>
          <p:cNvPr id="43018" name="Picture 16"/>
          <p:cNvPicPr>
            <a:picLocks noChangeAspect="1" noChangeArrowheads="1"/>
          </p:cNvPicPr>
          <p:nvPr/>
        </p:nvPicPr>
        <p:blipFill>
          <a:blip r:embed="rId5" cstate="print"/>
          <a:srcRect/>
          <a:stretch>
            <a:fillRect/>
          </a:stretch>
        </p:blipFill>
        <p:spPr bwMode="auto">
          <a:xfrm>
            <a:off x="179388" y="115888"/>
            <a:ext cx="2428875" cy="733425"/>
          </a:xfrm>
          <a:prstGeom prst="rect">
            <a:avLst/>
          </a:prstGeom>
          <a:noFill/>
          <a:ln w="9525">
            <a:noFill/>
            <a:miter lim="800000"/>
            <a:headEnd/>
            <a:tailEnd/>
          </a:ln>
        </p:spPr>
      </p:pic>
      <p:pic>
        <p:nvPicPr>
          <p:cNvPr id="43019" name="Picture 11"/>
          <p:cNvPicPr>
            <a:picLocks noChangeAspect="1" noChangeArrowheads="1"/>
          </p:cNvPicPr>
          <p:nvPr/>
        </p:nvPicPr>
        <p:blipFill>
          <a:blip r:embed="rId6" cstate="print"/>
          <a:srcRect/>
          <a:stretch>
            <a:fillRect/>
          </a:stretch>
        </p:blipFill>
        <p:spPr bwMode="auto">
          <a:xfrm>
            <a:off x="2771775" y="0"/>
            <a:ext cx="6372225" cy="792163"/>
          </a:xfrm>
          <a:prstGeom prst="rect">
            <a:avLst/>
          </a:prstGeom>
          <a:noFill/>
          <a:ln w="9525">
            <a:noFill/>
            <a:miter lim="800000"/>
            <a:headEnd/>
            <a:tailEnd/>
          </a:ln>
          <a:effectLst/>
        </p:spPr>
      </p:pic>
      <p:sp>
        <p:nvSpPr>
          <p:cNvPr id="6" name="ZoneTexte 5"/>
          <p:cNvSpPr txBox="1"/>
          <p:nvPr/>
        </p:nvSpPr>
        <p:spPr>
          <a:xfrm>
            <a:off x="2786063" y="185738"/>
            <a:ext cx="6357937" cy="457200"/>
          </a:xfrm>
          <a:prstGeom prst="rect">
            <a:avLst/>
          </a:prstGeom>
          <a:noFill/>
        </p:spPr>
        <p:txBody>
          <a:bodyPr>
            <a:spAutoFit/>
          </a:bodyPr>
          <a:lstStyle/>
          <a:p>
            <a:pPr algn="ctr"/>
            <a:r>
              <a:rPr lang="fr-FR" sz="2400" b="1">
                <a:solidFill>
                  <a:schemeClr val="bg1"/>
                </a:solidFill>
                <a:latin typeface="Verdana" pitchFamily="34" charset="0"/>
              </a:rPr>
              <a:t>Intérêt du Social Shopping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45061" name="Rectangle 6"/>
          <p:cNvSpPr>
            <a:spLocks noChangeArrowheads="1"/>
          </p:cNvSpPr>
          <p:nvPr/>
        </p:nvSpPr>
        <p:spPr bwMode="auto">
          <a:xfrm>
            <a:off x="0" y="1428750"/>
            <a:ext cx="9144000" cy="677863"/>
          </a:xfrm>
          <a:prstGeom prst="rect">
            <a:avLst/>
          </a:prstGeom>
          <a:noFill/>
          <a:ln w="9525">
            <a:noFill/>
            <a:miter lim="800000"/>
            <a:headEnd/>
            <a:tailEnd/>
          </a:ln>
        </p:spPr>
        <p:txBody>
          <a:bodyPr>
            <a:spAutoFit/>
          </a:bodyPr>
          <a:lstStyle/>
          <a:p>
            <a:pPr algn="ctr"/>
            <a:r>
              <a:rPr lang="fr-FR" sz="2000">
                <a:latin typeface="Verdana" pitchFamily="34" charset="0"/>
                <a:hlinkClick r:id="rId3"/>
              </a:rPr>
              <a:t>http://www.ebuyclub.com/socialshopping/accueil.jsp</a:t>
            </a:r>
            <a:endParaRPr lang="fr-FR" sz="2000">
              <a:latin typeface="Verdana" pitchFamily="34" charset="0"/>
            </a:endParaRPr>
          </a:p>
          <a:p>
            <a:pPr algn="ctr"/>
            <a:endParaRPr lang="fr-FR">
              <a:latin typeface="Calibri" pitchFamily="34" charset="0"/>
            </a:endParaRPr>
          </a:p>
        </p:txBody>
      </p:sp>
      <p:pic>
        <p:nvPicPr>
          <p:cNvPr id="45062" name="Picture 2"/>
          <p:cNvPicPr>
            <a:picLocks noChangeAspect="1" noChangeArrowheads="1"/>
          </p:cNvPicPr>
          <p:nvPr/>
        </p:nvPicPr>
        <p:blipFill>
          <a:blip r:embed="rId4" cstate="print"/>
          <a:srcRect l="26367" t="64688" r="39648" b="19376"/>
          <a:stretch>
            <a:fillRect/>
          </a:stretch>
        </p:blipFill>
        <p:spPr bwMode="auto">
          <a:xfrm>
            <a:off x="1428750" y="3286125"/>
            <a:ext cx="6092825" cy="1785938"/>
          </a:xfrm>
          <a:prstGeom prst="rect">
            <a:avLst/>
          </a:prstGeom>
          <a:noFill/>
          <a:ln w="9525">
            <a:noFill/>
            <a:miter lim="800000"/>
            <a:headEnd/>
            <a:tailEnd/>
          </a:ln>
        </p:spPr>
      </p:pic>
      <p:sp>
        <p:nvSpPr>
          <p:cNvPr id="45063" name="ZoneTexte 10"/>
          <p:cNvSpPr txBox="1">
            <a:spLocks noChangeArrowheads="1"/>
          </p:cNvSpPr>
          <p:nvPr/>
        </p:nvSpPr>
        <p:spPr bwMode="auto">
          <a:xfrm>
            <a:off x="3143250" y="3571875"/>
            <a:ext cx="1639888" cy="369888"/>
          </a:xfrm>
          <a:prstGeom prst="rect">
            <a:avLst/>
          </a:prstGeom>
          <a:noFill/>
          <a:ln w="9525">
            <a:noFill/>
            <a:miter lim="800000"/>
            <a:headEnd/>
            <a:tailEnd/>
          </a:ln>
        </p:spPr>
        <p:txBody>
          <a:bodyPr wrap="none">
            <a:spAutoFit/>
          </a:bodyPr>
          <a:lstStyle/>
          <a:p>
            <a:r>
              <a:rPr lang="fr-FR">
                <a:latin typeface="Calibri" pitchFamily="34" charset="0"/>
              </a:rPr>
              <a:t>Socialshopping</a:t>
            </a:r>
          </a:p>
        </p:txBody>
      </p:sp>
      <p:sp>
        <p:nvSpPr>
          <p:cNvPr id="45064" name="ZoneTexte 11"/>
          <p:cNvSpPr txBox="1">
            <a:spLocks noChangeArrowheads="1"/>
          </p:cNvSpPr>
          <p:nvPr/>
        </p:nvSpPr>
        <p:spPr bwMode="auto">
          <a:xfrm>
            <a:off x="3143250" y="4000500"/>
            <a:ext cx="793750" cy="369888"/>
          </a:xfrm>
          <a:prstGeom prst="rect">
            <a:avLst/>
          </a:prstGeom>
          <a:noFill/>
          <a:ln w="9525">
            <a:noFill/>
            <a:miter lim="800000"/>
            <a:headEnd/>
            <a:tailEnd/>
          </a:ln>
        </p:spPr>
        <p:txBody>
          <a:bodyPr wrap="none">
            <a:spAutoFit/>
          </a:bodyPr>
          <a:lstStyle/>
          <a:p>
            <a:r>
              <a:rPr lang="fr-FR">
                <a:latin typeface="Calibri" pitchFamily="34" charset="0"/>
              </a:rPr>
              <a:t>presse</a:t>
            </a:r>
          </a:p>
        </p:txBody>
      </p:sp>
      <p:pic>
        <p:nvPicPr>
          <p:cNvPr id="45067" name="Picture 16"/>
          <p:cNvPicPr>
            <a:picLocks noChangeAspect="1" noChangeArrowheads="1"/>
          </p:cNvPicPr>
          <p:nvPr/>
        </p:nvPicPr>
        <p:blipFill>
          <a:blip r:embed="rId5" cstate="print"/>
          <a:srcRect/>
          <a:stretch>
            <a:fillRect/>
          </a:stretch>
        </p:blipFill>
        <p:spPr bwMode="auto">
          <a:xfrm>
            <a:off x="179388" y="115888"/>
            <a:ext cx="2428875" cy="733425"/>
          </a:xfrm>
          <a:prstGeom prst="rect">
            <a:avLst/>
          </a:prstGeom>
          <a:noFill/>
          <a:ln w="9525">
            <a:noFill/>
            <a:miter lim="800000"/>
            <a:headEnd/>
            <a:tailEnd/>
          </a:ln>
        </p:spPr>
      </p:pic>
      <p:pic>
        <p:nvPicPr>
          <p:cNvPr id="45068" name="Picture 12"/>
          <p:cNvPicPr>
            <a:picLocks noChangeAspect="1" noChangeArrowheads="1"/>
          </p:cNvPicPr>
          <p:nvPr/>
        </p:nvPicPr>
        <p:blipFill>
          <a:blip r:embed="rId6" cstate="print"/>
          <a:srcRect/>
          <a:stretch>
            <a:fillRect/>
          </a:stretch>
        </p:blipFill>
        <p:spPr bwMode="auto">
          <a:xfrm>
            <a:off x="2771775" y="0"/>
            <a:ext cx="6372225" cy="792163"/>
          </a:xfrm>
          <a:prstGeom prst="rect">
            <a:avLst/>
          </a:prstGeom>
          <a:noFill/>
          <a:ln w="9525">
            <a:noFill/>
            <a:miter lim="800000"/>
            <a:headEnd/>
            <a:tailEnd/>
          </a:ln>
          <a:effectLst/>
        </p:spPr>
      </p:pic>
      <p:sp>
        <p:nvSpPr>
          <p:cNvPr id="6" name="ZoneTexte 5"/>
          <p:cNvSpPr txBox="1"/>
          <p:nvPr/>
        </p:nvSpPr>
        <p:spPr>
          <a:xfrm>
            <a:off x="2786063" y="185738"/>
            <a:ext cx="6357937" cy="457200"/>
          </a:xfrm>
          <a:prstGeom prst="rect">
            <a:avLst/>
          </a:prstGeom>
          <a:noFill/>
        </p:spPr>
        <p:txBody>
          <a:bodyPr>
            <a:spAutoFit/>
          </a:bodyPr>
          <a:lstStyle/>
          <a:p>
            <a:pPr algn="ctr"/>
            <a:r>
              <a:rPr lang="fr-FR" sz="2400" b="1">
                <a:solidFill>
                  <a:schemeClr val="bg1"/>
                </a:solidFill>
                <a:latin typeface="Verdana" pitchFamily="34" charset="0"/>
              </a:rPr>
              <a:t>Testez notre Social Shopping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47109" name="ZoneTexte 5"/>
          <p:cNvSpPr txBox="1">
            <a:spLocks noChangeArrowheads="1"/>
          </p:cNvSpPr>
          <p:nvPr/>
        </p:nvSpPr>
        <p:spPr bwMode="auto">
          <a:xfrm>
            <a:off x="285750" y="1428750"/>
            <a:ext cx="8572500" cy="6134100"/>
          </a:xfrm>
          <a:prstGeom prst="rect">
            <a:avLst/>
          </a:prstGeom>
          <a:noFill/>
          <a:ln w="9525">
            <a:noFill/>
            <a:miter lim="800000"/>
            <a:headEnd/>
            <a:tailEnd/>
          </a:ln>
        </p:spPr>
        <p:txBody>
          <a:bodyPr>
            <a:spAutoFit/>
          </a:bodyPr>
          <a:lstStyle/>
          <a:p>
            <a:pPr algn="ctr"/>
            <a:endParaRPr lang="fr-FR" dirty="0">
              <a:solidFill>
                <a:srgbClr val="002060"/>
              </a:solidFill>
              <a:latin typeface="Verdana" pitchFamily="34" charset="0"/>
            </a:endParaRPr>
          </a:p>
          <a:p>
            <a:pPr algn="ctr"/>
            <a:r>
              <a:rPr lang="fr-FR" dirty="0">
                <a:solidFill>
                  <a:srgbClr val="006699"/>
                </a:solidFill>
                <a:latin typeface="Verdana" pitchFamily="34" charset="0"/>
              </a:rPr>
              <a:t>Devenez fan d’</a:t>
            </a:r>
            <a:r>
              <a:rPr lang="fr-FR" dirty="0" err="1">
                <a:solidFill>
                  <a:srgbClr val="006699"/>
                </a:solidFill>
                <a:latin typeface="Verdana" pitchFamily="34" charset="0"/>
              </a:rPr>
              <a:t>eBuyClub</a:t>
            </a:r>
            <a:r>
              <a:rPr lang="fr-FR" dirty="0">
                <a:solidFill>
                  <a:srgbClr val="006699"/>
                </a:solidFill>
                <a:latin typeface="Verdana" pitchFamily="34" charset="0"/>
              </a:rPr>
              <a:t> sur                : </a:t>
            </a:r>
            <a:br>
              <a:rPr lang="fr-FR" dirty="0">
                <a:solidFill>
                  <a:srgbClr val="006699"/>
                </a:solidFill>
                <a:latin typeface="Verdana" pitchFamily="34" charset="0"/>
              </a:rPr>
            </a:br>
            <a:r>
              <a:rPr lang="fr-FR" dirty="0">
                <a:solidFill>
                  <a:srgbClr val="006699"/>
                </a:solidFill>
                <a:latin typeface="Verdana" pitchFamily="34" charset="0"/>
              </a:rPr>
              <a:t/>
            </a:r>
            <a:br>
              <a:rPr lang="fr-FR" dirty="0">
                <a:solidFill>
                  <a:srgbClr val="006699"/>
                </a:solidFill>
                <a:latin typeface="Verdana" pitchFamily="34" charset="0"/>
              </a:rPr>
            </a:br>
            <a:r>
              <a:rPr lang="fr-FR" dirty="0">
                <a:latin typeface="Verdana" pitchFamily="34" charset="0"/>
                <a:hlinkClick r:id="rId3"/>
              </a:rPr>
              <a:t>http://www.facebook.com/home.php?#!/ebuyclub?ref=ts</a:t>
            </a:r>
            <a:endParaRPr lang="fr-FR" dirty="0">
              <a:solidFill>
                <a:srgbClr val="002060"/>
              </a:solidFill>
              <a:latin typeface="Verdana" pitchFamily="34" charset="0"/>
            </a:endParaRPr>
          </a:p>
          <a:p>
            <a:pPr algn="ctr"/>
            <a:endParaRPr lang="fr-FR" dirty="0">
              <a:solidFill>
                <a:srgbClr val="002060"/>
              </a:solidFill>
              <a:latin typeface="Verdana" pitchFamily="34" charset="0"/>
            </a:endParaRPr>
          </a:p>
          <a:p>
            <a:pPr algn="ctr"/>
            <a:r>
              <a:rPr lang="fr-FR" dirty="0">
                <a:solidFill>
                  <a:srgbClr val="006699"/>
                </a:solidFill>
                <a:latin typeface="Verdana" pitchFamily="34" charset="0"/>
              </a:rPr>
              <a:t>Suivez nous sur                :</a:t>
            </a:r>
            <a:r>
              <a:rPr lang="fr-FR" dirty="0">
                <a:solidFill>
                  <a:srgbClr val="002060"/>
                </a:solidFill>
                <a:latin typeface="Verdana" pitchFamily="34" charset="0"/>
              </a:rPr>
              <a:t> </a:t>
            </a:r>
            <a:r>
              <a:rPr lang="fr-FR" dirty="0" err="1">
                <a:solidFill>
                  <a:srgbClr val="00CCFF"/>
                </a:solidFill>
                <a:latin typeface="Verdana" pitchFamily="34" charset="0"/>
              </a:rPr>
              <a:t>Ebuyclubpresse</a:t>
            </a:r>
            <a:endParaRPr lang="fr-FR" dirty="0">
              <a:solidFill>
                <a:srgbClr val="00CCFF"/>
              </a:solidFill>
              <a:latin typeface="Verdana" pitchFamily="34" charset="0"/>
            </a:endParaRPr>
          </a:p>
          <a:p>
            <a:pPr algn="ctr"/>
            <a:endParaRPr lang="fr-FR" dirty="0">
              <a:solidFill>
                <a:srgbClr val="002060"/>
              </a:solidFill>
              <a:latin typeface="Verdana" pitchFamily="34" charset="0"/>
            </a:endParaRPr>
          </a:p>
          <a:p>
            <a:pPr algn="ctr"/>
            <a:endParaRPr lang="fr-FR" dirty="0">
              <a:solidFill>
                <a:srgbClr val="002060"/>
              </a:solidFill>
              <a:latin typeface="Verdana" pitchFamily="34" charset="0"/>
            </a:endParaRPr>
          </a:p>
          <a:p>
            <a:pPr algn="ctr"/>
            <a:r>
              <a:rPr lang="fr-FR" i="1" u="sng" dirty="0">
                <a:solidFill>
                  <a:srgbClr val="006699"/>
                </a:solidFill>
                <a:latin typeface="Verdana" pitchFamily="34" charset="0"/>
              </a:rPr>
              <a:t>Contactez nous:</a:t>
            </a:r>
          </a:p>
          <a:p>
            <a:pPr algn="ctr"/>
            <a:endParaRPr lang="fr-FR" i="1" u="sng" dirty="0">
              <a:solidFill>
                <a:srgbClr val="006699"/>
              </a:solidFill>
              <a:latin typeface="Verdana" pitchFamily="34" charset="0"/>
            </a:endParaRPr>
          </a:p>
          <a:p>
            <a:pPr algn="ctr"/>
            <a:r>
              <a:rPr lang="fr-FR" dirty="0">
                <a:solidFill>
                  <a:srgbClr val="006699"/>
                </a:solidFill>
                <a:latin typeface="Verdana" pitchFamily="34" charset="0"/>
              </a:rPr>
              <a:t>Julien David - Responsable acquisition fidélisation</a:t>
            </a:r>
          </a:p>
          <a:p>
            <a:pPr algn="ctr"/>
            <a:r>
              <a:rPr lang="fr-FR" b="1" dirty="0">
                <a:solidFill>
                  <a:srgbClr val="006699"/>
                </a:solidFill>
                <a:latin typeface="Verdana" pitchFamily="34" charset="0"/>
              </a:rPr>
              <a:t>Tel :</a:t>
            </a:r>
            <a:r>
              <a:rPr lang="fr-FR" dirty="0">
                <a:solidFill>
                  <a:srgbClr val="006699"/>
                </a:solidFill>
                <a:latin typeface="Verdana" pitchFamily="34" charset="0"/>
              </a:rPr>
              <a:t> 01.49.49.06.81</a:t>
            </a:r>
          </a:p>
          <a:p>
            <a:pPr algn="ctr"/>
            <a:r>
              <a:rPr lang="fr-FR" b="1" dirty="0">
                <a:solidFill>
                  <a:srgbClr val="006699"/>
                </a:solidFill>
                <a:latin typeface="Verdana" pitchFamily="34" charset="0"/>
              </a:rPr>
              <a:t>Email:</a:t>
            </a:r>
            <a:r>
              <a:rPr lang="fr-FR" dirty="0">
                <a:latin typeface="Verdana" pitchFamily="34" charset="0"/>
              </a:rPr>
              <a:t> </a:t>
            </a:r>
            <a:r>
              <a:rPr lang="fr-FR" u="sng" dirty="0">
                <a:latin typeface="Verdana" pitchFamily="34" charset="0"/>
                <a:hlinkClick r:id="rId4"/>
              </a:rPr>
              <a:t>julien.david@ebuyclub.com</a:t>
            </a:r>
            <a:r>
              <a:rPr lang="fr-FR" dirty="0">
                <a:latin typeface="Verdana" pitchFamily="34" charset="0"/>
              </a:rPr>
              <a:t> </a:t>
            </a:r>
          </a:p>
          <a:p>
            <a:pPr algn="ctr"/>
            <a:endParaRPr lang="fr-FR" dirty="0">
              <a:solidFill>
                <a:srgbClr val="002060"/>
              </a:solidFill>
              <a:latin typeface="Verdana" pitchFamily="34" charset="0"/>
            </a:endParaRPr>
          </a:p>
          <a:p>
            <a:pPr algn="ctr"/>
            <a:r>
              <a:rPr lang="fr-FR" dirty="0">
                <a:solidFill>
                  <a:srgbClr val="006699"/>
                </a:solidFill>
                <a:latin typeface="Verdana" pitchFamily="34" charset="0"/>
              </a:rPr>
              <a:t>Kristina </a:t>
            </a:r>
            <a:r>
              <a:rPr lang="fr-FR" dirty="0" err="1">
                <a:solidFill>
                  <a:srgbClr val="006699"/>
                </a:solidFill>
                <a:latin typeface="Verdana" pitchFamily="34" charset="0"/>
              </a:rPr>
              <a:t>Perisic</a:t>
            </a:r>
            <a:r>
              <a:rPr lang="fr-FR" dirty="0">
                <a:solidFill>
                  <a:srgbClr val="006699"/>
                </a:solidFill>
                <a:latin typeface="Verdana" pitchFamily="34" charset="0"/>
              </a:rPr>
              <a:t> - Chargée des Relations presse</a:t>
            </a:r>
          </a:p>
          <a:p>
            <a:pPr algn="ctr"/>
            <a:r>
              <a:rPr lang="fr-FR" b="1" dirty="0">
                <a:solidFill>
                  <a:srgbClr val="006699"/>
                </a:solidFill>
                <a:latin typeface="Verdana" pitchFamily="34" charset="0"/>
              </a:rPr>
              <a:t>Tel</a:t>
            </a:r>
            <a:r>
              <a:rPr lang="fr-FR" dirty="0">
                <a:solidFill>
                  <a:srgbClr val="006699"/>
                </a:solidFill>
                <a:latin typeface="Verdana" pitchFamily="34" charset="0"/>
              </a:rPr>
              <a:t>: 01.49.49.00.76</a:t>
            </a:r>
          </a:p>
          <a:p>
            <a:pPr algn="ctr"/>
            <a:r>
              <a:rPr lang="fr-FR" b="1" dirty="0">
                <a:solidFill>
                  <a:srgbClr val="006699"/>
                </a:solidFill>
                <a:latin typeface="Verdana" pitchFamily="34" charset="0"/>
              </a:rPr>
              <a:t>Email:</a:t>
            </a:r>
            <a:r>
              <a:rPr lang="fr-FR" dirty="0">
                <a:latin typeface="Verdana" pitchFamily="34" charset="0"/>
              </a:rPr>
              <a:t> </a:t>
            </a:r>
            <a:r>
              <a:rPr lang="fr-FR" u="sng" dirty="0">
                <a:solidFill>
                  <a:srgbClr val="00CCFF"/>
                </a:solidFill>
                <a:latin typeface="Verdana" pitchFamily="34" charset="0"/>
                <a:hlinkClick r:id="rId5"/>
              </a:rPr>
              <a:t>kristina.perisic@ebuyclub.com</a:t>
            </a:r>
            <a:endParaRPr lang="fr-FR" u="sng" dirty="0">
              <a:solidFill>
                <a:srgbClr val="00CCFF"/>
              </a:solidFill>
              <a:latin typeface="Verdana" pitchFamily="34" charset="0"/>
            </a:endParaRPr>
          </a:p>
          <a:p>
            <a:pPr algn="ctr"/>
            <a:endParaRPr lang="fr-FR" u="sng" dirty="0">
              <a:solidFill>
                <a:srgbClr val="00CCFF"/>
              </a:solidFill>
              <a:latin typeface="Verdana" pitchFamily="34" charset="0"/>
            </a:endParaRPr>
          </a:p>
          <a:p>
            <a:pPr algn="ctr"/>
            <a:endParaRPr lang="fr-FR" dirty="0">
              <a:latin typeface="Verdana" pitchFamily="34" charset="0"/>
            </a:endParaRPr>
          </a:p>
          <a:p>
            <a:pPr algn="ctr"/>
            <a:endParaRPr lang="fr-FR" dirty="0">
              <a:latin typeface="Verdana" pitchFamily="34" charset="0"/>
            </a:endParaRPr>
          </a:p>
          <a:p>
            <a:pPr algn="ctr"/>
            <a:r>
              <a:rPr lang="fr-FR" dirty="0">
                <a:solidFill>
                  <a:srgbClr val="002060"/>
                </a:solidFill>
                <a:latin typeface="Verdana" pitchFamily="34" charset="0"/>
              </a:rPr>
              <a:t> </a:t>
            </a:r>
            <a:endParaRPr lang="fr-FR" dirty="0">
              <a:latin typeface="Verdana" pitchFamily="34" charset="0"/>
            </a:endParaRPr>
          </a:p>
          <a:p>
            <a:pPr algn="ctr"/>
            <a:endParaRPr lang="fr-FR" dirty="0">
              <a:latin typeface="Verdana" pitchFamily="34" charset="0"/>
            </a:endParaRPr>
          </a:p>
        </p:txBody>
      </p:sp>
      <p:pic>
        <p:nvPicPr>
          <p:cNvPr id="47112" name="Picture 16"/>
          <p:cNvPicPr>
            <a:picLocks noChangeAspect="1" noChangeArrowheads="1"/>
          </p:cNvPicPr>
          <p:nvPr/>
        </p:nvPicPr>
        <p:blipFill>
          <a:blip r:embed="rId6" cstate="print"/>
          <a:srcRect/>
          <a:stretch>
            <a:fillRect/>
          </a:stretch>
        </p:blipFill>
        <p:spPr bwMode="auto">
          <a:xfrm>
            <a:off x="179388" y="115888"/>
            <a:ext cx="2428875" cy="733425"/>
          </a:xfrm>
          <a:prstGeom prst="rect">
            <a:avLst/>
          </a:prstGeom>
          <a:noFill/>
          <a:ln w="9525">
            <a:noFill/>
            <a:miter lim="800000"/>
            <a:headEnd/>
            <a:tailEnd/>
          </a:ln>
        </p:spPr>
      </p:pic>
      <p:pic>
        <p:nvPicPr>
          <p:cNvPr id="47113" name="Picture 1"/>
          <p:cNvPicPr>
            <a:picLocks noChangeAspect="1" noChangeArrowheads="1"/>
          </p:cNvPicPr>
          <p:nvPr/>
        </p:nvPicPr>
        <p:blipFill>
          <a:blip r:embed="rId7" cstate="print"/>
          <a:srcRect/>
          <a:stretch>
            <a:fillRect/>
          </a:stretch>
        </p:blipFill>
        <p:spPr bwMode="auto">
          <a:xfrm>
            <a:off x="5580063" y="1628775"/>
            <a:ext cx="1223962" cy="460375"/>
          </a:xfrm>
          <a:prstGeom prst="rect">
            <a:avLst/>
          </a:prstGeom>
          <a:noFill/>
          <a:ln w="9525">
            <a:noFill/>
            <a:miter lim="800000"/>
            <a:headEnd/>
            <a:tailEnd/>
          </a:ln>
        </p:spPr>
      </p:pic>
      <p:pic>
        <p:nvPicPr>
          <p:cNvPr id="47116" name="Picture 12" descr="http://www.welt.de/multimedia/archive/01020/twitter-logo_1020875a.jpg"/>
          <p:cNvPicPr>
            <a:picLocks noChangeAspect="1" noChangeArrowheads="1"/>
          </p:cNvPicPr>
          <p:nvPr/>
        </p:nvPicPr>
        <p:blipFill>
          <a:blip r:embed="rId8" cstate="print"/>
          <a:srcRect/>
          <a:stretch>
            <a:fillRect/>
          </a:stretch>
        </p:blipFill>
        <p:spPr bwMode="auto">
          <a:xfrm>
            <a:off x="3924300" y="2781300"/>
            <a:ext cx="1223963" cy="450850"/>
          </a:xfrm>
          <a:prstGeom prst="rect">
            <a:avLst/>
          </a:prstGeom>
          <a:noFill/>
        </p:spPr>
      </p:pic>
      <p:pic>
        <p:nvPicPr>
          <p:cNvPr id="47117" name="Picture 13"/>
          <p:cNvPicPr>
            <a:picLocks noChangeAspect="1" noChangeArrowheads="1"/>
          </p:cNvPicPr>
          <p:nvPr/>
        </p:nvPicPr>
        <p:blipFill>
          <a:blip r:embed="rId9" cstate="print"/>
          <a:srcRect/>
          <a:stretch>
            <a:fillRect/>
          </a:stretch>
        </p:blipFill>
        <p:spPr bwMode="auto">
          <a:xfrm>
            <a:off x="2771775" y="0"/>
            <a:ext cx="6372225" cy="792163"/>
          </a:xfrm>
          <a:prstGeom prst="rect">
            <a:avLst/>
          </a:prstGeom>
          <a:noFill/>
          <a:ln w="9525">
            <a:noFill/>
            <a:miter lim="800000"/>
            <a:headEnd/>
            <a:tailEnd/>
          </a:ln>
          <a:effectLst/>
        </p:spPr>
      </p:pic>
      <p:sp>
        <p:nvSpPr>
          <p:cNvPr id="6" name="ZoneTexte 5"/>
          <p:cNvSpPr txBox="1"/>
          <p:nvPr/>
        </p:nvSpPr>
        <p:spPr>
          <a:xfrm>
            <a:off x="2786063" y="185738"/>
            <a:ext cx="6357937" cy="457200"/>
          </a:xfrm>
          <a:prstGeom prst="rect">
            <a:avLst/>
          </a:prstGeom>
          <a:noFill/>
        </p:spPr>
        <p:txBody>
          <a:bodyPr>
            <a:spAutoFit/>
          </a:bodyPr>
          <a:lstStyle/>
          <a:p>
            <a:pPr algn="ctr"/>
            <a:r>
              <a:rPr lang="fr-FR" sz="2400" b="1">
                <a:solidFill>
                  <a:schemeClr val="bg1"/>
                </a:solidFill>
                <a:latin typeface="Verdana" pitchFamily="34" charset="0"/>
              </a:rPr>
              <a:t>Contact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p:cNvPicPr>
            <a:picLocks noChangeAspect="1" noChangeArrowheads="1"/>
          </p:cNvPicPr>
          <p:nvPr/>
        </p:nvPicPr>
        <p:blipFill>
          <a:blip r:embed="rId3" cstate="print"/>
          <a:srcRect/>
          <a:stretch>
            <a:fillRect/>
          </a:stretch>
        </p:blipFill>
        <p:spPr bwMode="auto">
          <a:xfrm>
            <a:off x="2771775" y="0"/>
            <a:ext cx="6372225" cy="792163"/>
          </a:xfrm>
          <a:prstGeom prst="rect">
            <a:avLst/>
          </a:prstGeom>
          <a:noFill/>
          <a:ln w="9525">
            <a:noFill/>
            <a:miter lim="800000"/>
            <a:headEnd/>
            <a:tailEnd/>
          </a:ln>
          <a:effectLst/>
        </p:spPr>
      </p:pic>
      <p:sp>
        <p:nvSpPr>
          <p:cNvPr id="16388"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8" name="ZoneTexte 7"/>
          <p:cNvSpPr txBox="1"/>
          <p:nvPr/>
        </p:nvSpPr>
        <p:spPr>
          <a:xfrm>
            <a:off x="395288" y="1125538"/>
            <a:ext cx="8358187" cy="5035550"/>
          </a:xfrm>
          <a:prstGeom prst="rect">
            <a:avLst/>
          </a:prstGeom>
          <a:noFill/>
          <a:effectLst>
            <a:outerShdw dist="50800" dir="5400000" sx="50000" sy="50000" algn="ctr" rotWithShape="0">
              <a:srgbClr val="000000">
                <a:alpha val="0"/>
              </a:srgbClr>
            </a:outerShdw>
          </a:effectLst>
        </p:spPr>
        <p:txBody>
          <a:bodyPr>
            <a:spAutoFit/>
          </a:bodyPr>
          <a:lstStyle/>
          <a:p>
            <a:pPr algn="just"/>
            <a:endParaRPr lang="fr-FR">
              <a:solidFill>
                <a:srgbClr val="002060"/>
              </a:solidFill>
              <a:latin typeface="Verdana" pitchFamily="34" charset="0"/>
            </a:endParaRPr>
          </a:p>
          <a:p>
            <a:pPr algn="just"/>
            <a:r>
              <a:rPr lang="fr-FR">
                <a:solidFill>
                  <a:srgbClr val="006699"/>
                </a:solidFill>
                <a:latin typeface="Verdana" pitchFamily="34" charset="0"/>
              </a:rPr>
              <a:t>Les réseaux sociaux prennent de plus en plus d’importance dans la vie des Français. </a:t>
            </a:r>
          </a:p>
          <a:p>
            <a:pPr algn="just"/>
            <a:endParaRPr lang="fr-FR">
              <a:solidFill>
                <a:srgbClr val="006699"/>
              </a:solidFill>
              <a:latin typeface="Verdana" pitchFamily="34" charset="0"/>
            </a:endParaRPr>
          </a:p>
          <a:p>
            <a:pPr algn="just"/>
            <a:r>
              <a:rPr lang="fr-FR">
                <a:solidFill>
                  <a:srgbClr val="006699"/>
                </a:solidFill>
                <a:latin typeface="Verdana" pitchFamily="34" charset="0"/>
              </a:rPr>
              <a:t>eBuyClub leader et inventeur du CashBack en France a réalisé une étude afin de mieux comprendre ce phénomène et montrer en quoi les réseaux sociaux peuvent être vecteurs d’achats.</a:t>
            </a:r>
          </a:p>
          <a:p>
            <a:pPr algn="just"/>
            <a:endParaRPr lang="fr-FR">
              <a:solidFill>
                <a:srgbClr val="006699"/>
              </a:solidFill>
              <a:latin typeface="Verdana" pitchFamily="34" charset="0"/>
            </a:endParaRPr>
          </a:p>
          <a:p>
            <a:pPr algn="just"/>
            <a:r>
              <a:rPr lang="fr-FR">
                <a:solidFill>
                  <a:srgbClr val="006699"/>
                </a:solidFill>
                <a:latin typeface="Verdana" pitchFamily="34" charset="0"/>
              </a:rPr>
              <a:t>Le site eBuyClub.com regroupe la plus importante communauté d’acheteurs sur Internet et plus de 1000 sites marchands partenaires (dont La Redoute, La Fnac, Amazon,…) ce qui lui permet d’avoir une vision transversale de l’ensemble du marché de l’achat en ligne.</a:t>
            </a:r>
          </a:p>
          <a:p>
            <a:pPr algn="just"/>
            <a:endParaRPr lang="fr-FR">
              <a:solidFill>
                <a:srgbClr val="006699"/>
              </a:solidFill>
              <a:latin typeface="Verdana" pitchFamily="34" charset="0"/>
            </a:endParaRPr>
          </a:p>
          <a:p>
            <a:pPr algn="just"/>
            <a:r>
              <a:rPr lang="fr-FR">
                <a:solidFill>
                  <a:srgbClr val="006699"/>
                </a:solidFill>
                <a:latin typeface="Verdana" pitchFamily="34" charset="0"/>
              </a:rPr>
              <a:t>eBuyClub a rédigé ce bilan à partir d’un sondage effectué sur 2163 participants et des informations recueillies par l’Ifop.</a:t>
            </a:r>
          </a:p>
          <a:p>
            <a:pPr marL="192088" lvl="1" algn="just"/>
            <a:endParaRPr lang="fr-FR">
              <a:solidFill>
                <a:srgbClr val="006699"/>
              </a:solidFill>
              <a:latin typeface="Verdana" pitchFamily="34" charset="0"/>
            </a:endParaRPr>
          </a:p>
          <a:p>
            <a:pPr marL="192088" lvl="1" algn="just"/>
            <a:r>
              <a:rPr lang="fr-FR">
                <a:solidFill>
                  <a:srgbClr val="006699"/>
                </a:solidFill>
                <a:latin typeface="Verdana" pitchFamily="34" charset="0"/>
              </a:rPr>
              <a:t>					                      Bonne lecture…</a:t>
            </a:r>
          </a:p>
          <a:p>
            <a:pPr algn="just"/>
            <a:endParaRPr lang="fr-FR">
              <a:solidFill>
                <a:srgbClr val="006699"/>
              </a:solidFill>
              <a:latin typeface="Verdana" pitchFamily="34" charset="0"/>
            </a:endParaRPr>
          </a:p>
        </p:txBody>
      </p:sp>
      <p:sp>
        <p:nvSpPr>
          <p:cNvPr id="13" name="ZoneTexte 12"/>
          <p:cNvSpPr txBox="1">
            <a:spLocks noChangeArrowheads="1"/>
          </p:cNvSpPr>
          <p:nvPr/>
        </p:nvSpPr>
        <p:spPr bwMode="auto">
          <a:xfrm>
            <a:off x="2771775" y="115888"/>
            <a:ext cx="6372225" cy="519112"/>
          </a:xfrm>
          <a:prstGeom prst="rect">
            <a:avLst/>
          </a:prstGeom>
          <a:noFill/>
          <a:ln w="9525">
            <a:noFill/>
            <a:miter lim="800000"/>
            <a:headEnd/>
            <a:tailEnd/>
          </a:ln>
        </p:spPr>
        <p:txBody>
          <a:bodyPr>
            <a:spAutoFit/>
          </a:bodyPr>
          <a:lstStyle/>
          <a:p>
            <a:pPr algn="ctr"/>
            <a:r>
              <a:rPr lang="fr-FR" sz="2800" b="1">
                <a:solidFill>
                  <a:schemeClr val="bg1"/>
                </a:solidFill>
                <a:latin typeface="Verdana" pitchFamily="34" charset="0"/>
              </a:rPr>
              <a:t>Introduction</a:t>
            </a:r>
          </a:p>
        </p:txBody>
      </p:sp>
      <p:pic>
        <p:nvPicPr>
          <p:cNvPr id="16391" name="Picture 16"/>
          <p:cNvPicPr>
            <a:picLocks noChangeAspect="1" noChangeArrowheads="1"/>
          </p:cNvPicPr>
          <p:nvPr/>
        </p:nvPicPr>
        <p:blipFill>
          <a:blip r:embed="rId4" cstate="print"/>
          <a:srcRect/>
          <a:stretch>
            <a:fillRect/>
          </a:stretch>
        </p:blipFill>
        <p:spPr bwMode="auto">
          <a:xfrm>
            <a:off x="179388" y="115888"/>
            <a:ext cx="2428875"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18437" name="ZoneTexte 12"/>
          <p:cNvSpPr txBox="1">
            <a:spLocks noChangeArrowheads="1"/>
          </p:cNvSpPr>
          <p:nvPr/>
        </p:nvSpPr>
        <p:spPr bwMode="auto">
          <a:xfrm>
            <a:off x="0" y="1000125"/>
            <a:ext cx="9144000" cy="977900"/>
          </a:xfrm>
          <a:prstGeom prst="rect">
            <a:avLst/>
          </a:prstGeom>
          <a:noFill/>
          <a:ln w="9525">
            <a:noFill/>
            <a:miter lim="800000"/>
            <a:headEnd/>
            <a:tailEnd/>
          </a:ln>
        </p:spPr>
        <p:txBody>
          <a:bodyPr>
            <a:spAutoFit/>
          </a:bodyPr>
          <a:lstStyle/>
          <a:p>
            <a:pPr algn="ctr"/>
            <a:r>
              <a:rPr lang="fr-FR" sz="1600">
                <a:solidFill>
                  <a:srgbClr val="006699"/>
                </a:solidFill>
                <a:latin typeface="Verdana" pitchFamily="34" charset="0"/>
              </a:rPr>
              <a:t>53% des internautes font entre 1 et 5 achats par mois *</a:t>
            </a:r>
          </a:p>
          <a:p>
            <a:pPr algn="ctr"/>
            <a:endParaRPr lang="fr-FR" sz="1000">
              <a:solidFill>
                <a:srgbClr val="006699"/>
              </a:solidFill>
              <a:latin typeface="Verdana" pitchFamily="34" charset="0"/>
            </a:endParaRPr>
          </a:p>
          <a:p>
            <a:pPr algn="ctr"/>
            <a:r>
              <a:rPr lang="fr-FR" sz="1600">
                <a:solidFill>
                  <a:srgbClr val="006699"/>
                </a:solidFill>
                <a:latin typeface="Verdana" pitchFamily="34" charset="0"/>
              </a:rPr>
              <a:t>Internet est le media le plus décisif dans le processus d’achat…**</a:t>
            </a:r>
          </a:p>
          <a:p>
            <a:endParaRPr lang="fr-FR" sz="1600">
              <a:solidFill>
                <a:srgbClr val="006699"/>
              </a:solidFill>
              <a:latin typeface="Verdana" pitchFamily="34" charset="0"/>
            </a:endParaRPr>
          </a:p>
        </p:txBody>
      </p:sp>
      <p:cxnSp>
        <p:nvCxnSpPr>
          <p:cNvPr id="17" name="Connecteur droit avec flèche 16"/>
          <p:cNvCxnSpPr/>
          <p:nvPr/>
        </p:nvCxnSpPr>
        <p:spPr>
          <a:xfrm rot="10800000" flipV="1">
            <a:off x="2484438" y="3573463"/>
            <a:ext cx="1000125" cy="21272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0800000" flipV="1">
            <a:off x="2786063" y="3929063"/>
            <a:ext cx="714375" cy="28575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3857625" y="4143375"/>
            <a:ext cx="357188" cy="28575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1403350" y="3573463"/>
            <a:ext cx="1000125" cy="571500"/>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solidFill>
                  <a:srgbClr val="002060"/>
                </a:solidFill>
                <a:latin typeface="Verdana" pitchFamily="34" charset="0"/>
                <a:ea typeface="Verdana" pitchFamily="34" charset="0"/>
                <a:cs typeface="Verdana" pitchFamily="34" charset="0"/>
              </a:rPr>
              <a:t>Pub</a:t>
            </a:r>
          </a:p>
        </p:txBody>
      </p:sp>
      <p:sp>
        <p:nvSpPr>
          <p:cNvPr id="22" name="Ellipse 21"/>
          <p:cNvSpPr/>
          <p:nvPr/>
        </p:nvSpPr>
        <p:spPr>
          <a:xfrm>
            <a:off x="468313" y="4221163"/>
            <a:ext cx="2286000" cy="857250"/>
          </a:xfrm>
          <a:prstGeom prst="ellipse">
            <a:avLst/>
          </a:prstGeom>
          <a:noFill/>
          <a:ln>
            <a:solidFill>
              <a:srgbClr val="CA08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solidFill>
                  <a:srgbClr val="CA0832"/>
                </a:solidFill>
                <a:latin typeface="Verdana" pitchFamily="34" charset="0"/>
                <a:ea typeface="Verdana" pitchFamily="34" charset="0"/>
                <a:cs typeface="Verdana" pitchFamily="34" charset="0"/>
              </a:rPr>
              <a:t>Avis des consommateurs</a:t>
            </a:r>
          </a:p>
        </p:txBody>
      </p:sp>
      <p:sp>
        <p:nvSpPr>
          <p:cNvPr id="23" name="Ellipse 22"/>
          <p:cNvSpPr/>
          <p:nvPr/>
        </p:nvSpPr>
        <p:spPr>
          <a:xfrm>
            <a:off x="2928938" y="4500563"/>
            <a:ext cx="1285875" cy="500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solidFill>
                  <a:srgbClr val="002060"/>
                </a:solidFill>
                <a:latin typeface="Verdana" pitchFamily="34" charset="0"/>
                <a:ea typeface="Verdana" pitchFamily="34" charset="0"/>
                <a:cs typeface="Verdana" pitchFamily="34" charset="0"/>
              </a:rPr>
              <a:t>Forums</a:t>
            </a:r>
          </a:p>
        </p:txBody>
      </p:sp>
      <p:cxnSp>
        <p:nvCxnSpPr>
          <p:cNvPr id="24" name="Connecteur droit avec flèche 23"/>
          <p:cNvCxnSpPr/>
          <p:nvPr/>
        </p:nvCxnSpPr>
        <p:spPr>
          <a:xfrm rot="16200000" flipH="1">
            <a:off x="4857750" y="4143375"/>
            <a:ext cx="285750" cy="28575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5786438" y="3786188"/>
            <a:ext cx="857250" cy="3571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5000625" y="4429125"/>
            <a:ext cx="914400" cy="428625"/>
          </a:xfrm>
          <a:prstGeom prst="ellipse">
            <a:avLst/>
          </a:prstGeom>
          <a:noFill/>
          <a:ln>
            <a:solidFill>
              <a:srgbClr val="CA08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solidFill>
                  <a:srgbClr val="CA0832"/>
                </a:solidFill>
                <a:latin typeface="Verdana" pitchFamily="34" charset="0"/>
                <a:ea typeface="Verdana" pitchFamily="34" charset="0"/>
                <a:cs typeface="Verdana" pitchFamily="34" charset="0"/>
              </a:rPr>
              <a:t>Sites</a:t>
            </a:r>
          </a:p>
        </p:txBody>
      </p:sp>
      <p:cxnSp>
        <p:nvCxnSpPr>
          <p:cNvPr id="29" name="Connecteur droit avec flèche 28"/>
          <p:cNvCxnSpPr/>
          <p:nvPr/>
        </p:nvCxnSpPr>
        <p:spPr>
          <a:xfrm>
            <a:off x="5867400" y="3500438"/>
            <a:ext cx="928688" cy="28575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6357938" y="4214813"/>
            <a:ext cx="1071562" cy="5000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solidFill>
                  <a:srgbClr val="002060"/>
                </a:solidFill>
                <a:latin typeface="Verdana" pitchFamily="34" charset="0"/>
                <a:ea typeface="Verdana" pitchFamily="34" charset="0"/>
                <a:cs typeface="Verdana" pitchFamily="34" charset="0"/>
              </a:rPr>
              <a:t>Blogs</a:t>
            </a:r>
          </a:p>
        </p:txBody>
      </p:sp>
      <p:sp>
        <p:nvSpPr>
          <p:cNvPr id="32" name="Ellipse 31"/>
          <p:cNvSpPr/>
          <p:nvPr/>
        </p:nvSpPr>
        <p:spPr>
          <a:xfrm>
            <a:off x="6877050" y="3573463"/>
            <a:ext cx="1214438" cy="642937"/>
          </a:xfrm>
          <a:prstGeom prst="ellipse">
            <a:avLst/>
          </a:prstGeom>
          <a:noFill/>
          <a:ln>
            <a:solidFill>
              <a:srgbClr val="CA08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solidFill>
                  <a:srgbClr val="CA0832"/>
                </a:solidFill>
                <a:latin typeface="Verdana" pitchFamily="34" charset="0"/>
                <a:ea typeface="Verdana" pitchFamily="34" charset="0"/>
                <a:cs typeface="Verdana" pitchFamily="34" charset="0"/>
              </a:rPr>
              <a:t>Fan pages</a:t>
            </a:r>
          </a:p>
        </p:txBody>
      </p:sp>
      <p:sp>
        <p:nvSpPr>
          <p:cNvPr id="18452" name="ZoneTexte 41"/>
          <p:cNvSpPr txBox="1">
            <a:spLocks noChangeArrowheads="1"/>
          </p:cNvSpPr>
          <p:nvPr/>
        </p:nvSpPr>
        <p:spPr bwMode="auto">
          <a:xfrm>
            <a:off x="1000125" y="5176838"/>
            <a:ext cx="7286625" cy="1314450"/>
          </a:xfrm>
          <a:prstGeom prst="rect">
            <a:avLst/>
          </a:prstGeom>
          <a:noFill/>
          <a:ln w="9525">
            <a:noFill/>
            <a:miter lim="800000"/>
            <a:headEnd/>
            <a:tailEnd/>
          </a:ln>
        </p:spPr>
        <p:txBody>
          <a:bodyPr>
            <a:spAutoFit/>
          </a:bodyPr>
          <a:lstStyle/>
          <a:p>
            <a:pPr algn="ctr"/>
            <a:r>
              <a:rPr lang="fr-FR" sz="1600">
                <a:solidFill>
                  <a:srgbClr val="006699"/>
                </a:solidFill>
                <a:latin typeface="Verdana" pitchFamily="34" charset="0"/>
              </a:rPr>
              <a:t>… à condition que les marques dialoguent avec leurs clients: </a:t>
            </a:r>
          </a:p>
          <a:p>
            <a:pPr algn="ctr"/>
            <a:endParaRPr lang="fr-FR" sz="1600">
              <a:solidFill>
                <a:srgbClr val="006699"/>
              </a:solidFill>
              <a:latin typeface="Verdana" pitchFamily="34" charset="0"/>
            </a:endParaRPr>
          </a:p>
          <a:p>
            <a:pPr algn="ctr"/>
            <a:r>
              <a:rPr lang="fr-FR" sz="1600">
                <a:solidFill>
                  <a:srgbClr val="006699"/>
                </a:solidFill>
                <a:latin typeface="Verdana" pitchFamily="34" charset="0"/>
              </a:rPr>
              <a:t>31% de personnes attendent que les marques écoutent les avis et commentaires postés sur les forums et réseaux sociaux***</a:t>
            </a:r>
          </a:p>
          <a:p>
            <a:pPr algn="just"/>
            <a:endParaRPr lang="fr-FR" sz="1600">
              <a:solidFill>
                <a:srgbClr val="006699"/>
              </a:solidFill>
              <a:latin typeface="Verdana" pitchFamily="34" charset="0"/>
            </a:endParaRPr>
          </a:p>
        </p:txBody>
      </p:sp>
      <p:sp>
        <p:nvSpPr>
          <p:cNvPr id="18453" name="ZoneTexte 42"/>
          <p:cNvSpPr txBox="1">
            <a:spLocks noChangeArrowheads="1"/>
          </p:cNvSpPr>
          <p:nvPr/>
        </p:nvSpPr>
        <p:spPr bwMode="auto">
          <a:xfrm>
            <a:off x="6151563" y="6257925"/>
            <a:ext cx="2965450" cy="596900"/>
          </a:xfrm>
          <a:prstGeom prst="rect">
            <a:avLst/>
          </a:prstGeom>
          <a:noFill/>
          <a:ln w="9525">
            <a:noFill/>
            <a:miter lim="800000"/>
            <a:headEnd/>
            <a:tailEnd/>
          </a:ln>
        </p:spPr>
        <p:txBody>
          <a:bodyPr wrap="none">
            <a:spAutoFit/>
          </a:bodyPr>
          <a:lstStyle/>
          <a:p>
            <a:r>
              <a:rPr lang="fr-FR" sz="1100">
                <a:solidFill>
                  <a:srgbClr val="006699"/>
                </a:solidFill>
                <a:latin typeface="Verdana" pitchFamily="34" charset="0"/>
              </a:rPr>
              <a:t>*Sondage eBuyClub 2010</a:t>
            </a:r>
          </a:p>
          <a:p>
            <a:r>
              <a:rPr lang="fr-FR" sz="1100">
                <a:solidFill>
                  <a:srgbClr val="006699"/>
                </a:solidFill>
                <a:latin typeface="Verdana" pitchFamily="34" charset="0"/>
              </a:rPr>
              <a:t>**Sondage Ifop 2009</a:t>
            </a:r>
          </a:p>
          <a:p>
            <a:r>
              <a:rPr lang="fr-FR" sz="1100">
                <a:solidFill>
                  <a:srgbClr val="006699"/>
                </a:solidFill>
                <a:latin typeface="Verdana" pitchFamily="34" charset="0"/>
              </a:rPr>
              <a:t>***Sondage Lightspeed Research 2009</a:t>
            </a:r>
          </a:p>
        </p:txBody>
      </p:sp>
      <p:pic>
        <p:nvPicPr>
          <p:cNvPr id="18455" name="Picture 16"/>
          <p:cNvPicPr>
            <a:picLocks noChangeAspect="1" noChangeArrowheads="1"/>
          </p:cNvPicPr>
          <p:nvPr/>
        </p:nvPicPr>
        <p:blipFill>
          <a:blip r:embed="rId3" cstate="print"/>
          <a:srcRect/>
          <a:stretch>
            <a:fillRect/>
          </a:stretch>
        </p:blipFill>
        <p:spPr bwMode="auto">
          <a:xfrm>
            <a:off x="179388" y="115888"/>
            <a:ext cx="2428875" cy="733425"/>
          </a:xfrm>
          <a:prstGeom prst="rect">
            <a:avLst/>
          </a:prstGeom>
          <a:noFill/>
          <a:ln w="9525">
            <a:noFill/>
            <a:miter lim="800000"/>
            <a:headEnd/>
            <a:tailEnd/>
          </a:ln>
        </p:spPr>
      </p:pic>
      <p:pic>
        <p:nvPicPr>
          <p:cNvPr id="18458" name="Picture 26"/>
          <p:cNvPicPr>
            <a:picLocks noChangeAspect="1" noChangeArrowheads="1"/>
          </p:cNvPicPr>
          <p:nvPr/>
        </p:nvPicPr>
        <p:blipFill>
          <a:blip r:embed="rId4" cstate="print"/>
          <a:srcRect/>
          <a:stretch>
            <a:fillRect/>
          </a:stretch>
        </p:blipFill>
        <p:spPr bwMode="auto">
          <a:xfrm>
            <a:off x="2771775" y="0"/>
            <a:ext cx="6372225" cy="792163"/>
          </a:xfrm>
          <a:prstGeom prst="rect">
            <a:avLst/>
          </a:prstGeom>
          <a:noFill/>
          <a:ln w="9525">
            <a:noFill/>
            <a:miter lim="800000"/>
            <a:headEnd/>
            <a:tailEnd/>
          </a:ln>
          <a:effectLst/>
        </p:spPr>
      </p:pic>
      <p:sp>
        <p:nvSpPr>
          <p:cNvPr id="13" name="ZoneTexte 12"/>
          <p:cNvSpPr txBox="1">
            <a:spLocks noChangeArrowheads="1"/>
          </p:cNvSpPr>
          <p:nvPr/>
        </p:nvSpPr>
        <p:spPr bwMode="auto">
          <a:xfrm>
            <a:off x="2771775" y="115888"/>
            <a:ext cx="6372225" cy="457200"/>
          </a:xfrm>
          <a:prstGeom prst="rect">
            <a:avLst/>
          </a:prstGeom>
          <a:noFill/>
          <a:ln w="9525">
            <a:noFill/>
            <a:miter lim="800000"/>
            <a:headEnd/>
            <a:tailEnd/>
          </a:ln>
        </p:spPr>
        <p:txBody>
          <a:bodyPr>
            <a:spAutoFit/>
          </a:bodyPr>
          <a:lstStyle/>
          <a:p>
            <a:pPr algn="ctr"/>
            <a:r>
              <a:rPr lang="fr-FR" sz="2400" b="1">
                <a:solidFill>
                  <a:schemeClr val="bg1"/>
                </a:solidFill>
                <a:latin typeface="Verdana" pitchFamily="34" charset="0"/>
              </a:rPr>
              <a:t>Internet, décideur d’achat</a:t>
            </a:r>
          </a:p>
        </p:txBody>
      </p:sp>
      <p:sp>
        <p:nvSpPr>
          <p:cNvPr id="34" name="Rectangle à coins arrondis 33"/>
          <p:cNvSpPr/>
          <p:nvPr/>
        </p:nvSpPr>
        <p:spPr>
          <a:xfrm>
            <a:off x="179388" y="1844675"/>
            <a:ext cx="3097212" cy="1644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a:solidFill>
                  <a:schemeClr val="bg1"/>
                </a:solidFill>
                <a:latin typeface="Arial" charset="0"/>
                <a:cs typeface="Arial" charset="0"/>
              </a:rPr>
              <a:t>Plus de 50% des internautes exposés à internet avant l’achat déclarent avoir pris en compte de façon décisive ce qu’ils ont vu, lu ou entendu.</a:t>
            </a:r>
            <a:endParaRPr lang="fr-FR">
              <a:solidFill>
                <a:srgbClr val="FFFFFF"/>
              </a:solidFill>
              <a:cs typeface="Arial" charset="0"/>
            </a:endParaRPr>
          </a:p>
        </p:txBody>
      </p:sp>
      <p:sp>
        <p:nvSpPr>
          <p:cNvPr id="2" name="Rectangle à coins arrondis 33"/>
          <p:cNvSpPr/>
          <p:nvPr/>
        </p:nvSpPr>
        <p:spPr>
          <a:xfrm>
            <a:off x="5867400" y="1844675"/>
            <a:ext cx="3097213" cy="1644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a:solidFill>
                  <a:schemeClr val="bg1"/>
                </a:solidFill>
                <a:latin typeface="Arial" charset="0"/>
                <a:cs typeface="Arial" charset="0"/>
              </a:rPr>
              <a:t>Internet est le media le plus générateur  de confiance et le numéro 1 de l’influence (le plus informatif et donne le plus envie d’acheter)</a:t>
            </a:r>
          </a:p>
        </p:txBody>
      </p:sp>
      <p:pic>
        <p:nvPicPr>
          <p:cNvPr id="18463" name="Picture 31" descr="Fotolia_9773041_XS"/>
          <p:cNvPicPr>
            <a:picLocks noChangeAspect="1" noChangeArrowheads="1"/>
          </p:cNvPicPr>
          <p:nvPr/>
        </p:nvPicPr>
        <p:blipFill>
          <a:blip r:embed="rId5" cstate="print"/>
          <a:srcRect/>
          <a:stretch>
            <a:fillRect/>
          </a:stretch>
        </p:blipFill>
        <p:spPr bwMode="auto">
          <a:xfrm>
            <a:off x="3419475" y="1916113"/>
            <a:ext cx="2232025" cy="18938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6" name="Picture 16"/>
          <p:cNvPicPr>
            <a:picLocks noChangeAspect="1" noChangeArrowheads="1"/>
          </p:cNvPicPr>
          <p:nvPr/>
        </p:nvPicPr>
        <p:blipFill>
          <a:blip r:embed="rId3" cstate="print"/>
          <a:srcRect/>
          <a:stretch>
            <a:fillRect/>
          </a:stretch>
        </p:blipFill>
        <p:spPr bwMode="auto">
          <a:xfrm>
            <a:off x="2771775" y="0"/>
            <a:ext cx="6372225" cy="792163"/>
          </a:xfrm>
          <a:prstGeom prst="rect">
            <a:avLst/>
          </a:prstGeom>
          <a:noFill/>
          <a:ln w="9525">
            <a:noFill/>
            <a:miter lim="800000"/>
            <a:headEnd/>
            <a:tailEnd/>
          </a:ln>
          <a:effectLst/>
        </p:spPr>
      </p:pic>
      <p:sp>
        <p:nvSpPr>
          <p:cNvPr id="20484"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6" name="ZoneTexte 5"/>
          <p:cNvSpPr txBox="1"/>
          <p:nvPr/>
        </p:nvSpPr>
        <p:spPr>
          <a:xfrm>
            <a:off x="3643313" y="142875"/>
            <a:ext cx="4976812" cy="457200"/>
          </a:xfrm>
          <a:prstGeom prst="rect">
            <a:avLst/>
          </a:prstGeom>
          <a:noFill/>
        </p:spPr>
        <p:txBody>
          <a:bodyPr wrap="none">
            <a:spAutoFit/>
          </a:bodyPr>
          <a:lstStyle/>
          <a:p>
            <a:r>
              <a:rPr lang="fr-FR" sz="2400" b="1">
                <a:solidFill>
                  <a:schemeClr val="bg1"/>
                </a:solidFill>
                <a:latin typeface="Verdana" pitchFamily="34" charset="0"/>
              </a:rPr>
              <a:t>L’essor des réseaux sociaux</a:t>
            </a:r>
          </a:p>
        </p:txBody>
      </p:sp>
      <p:sp>
        <p:nvSpPr>
          <p:cNvPr id="20486" name="ZoneTexte 7"/>
          <p:cNvSpPr txBox="1">
            <a:spLocks noChangeArrowheads="1"/>
          </p:cNvSpPr>
          <p:nvPr/>
        </p:nvSpPr>
        <p:spPr bwMode="auto">
          <a:xfrm>
            <a:off x="2500313" y="1214438"/>
            <a:ext cx="6215062" cy="1830387"/>
          </a:xfrm>
          <a:prstGeom prst="rect">
            <a:avLst/>
          </a:prstGeom>
          <a:noFill/>
          <a:ln w="9525">
            <a:noFill/>
            <a:miter lim="800000"/>
            <a:headEnd/>
            <a:tailEnd/>
          </a:ln>
        </p:spPr>
        <p:txBody>
          <a:bodyPr>
            <a:spAutoFit/>
          </a:bodyPr>
          <a:lstStyle/>
          <a:p>
            <a:pPr algn="just"/>
            <a:r>
              <a:rPr lang="fr-FR" sz="2400">
                <a:solidFill>
                  <a:srgbClr val="CA0832"/>
                </a:solidFill>
                <a:latin typeface="Verdana" pitchFamily="34" charset="0"/>
              </a:rPr>
              <a:t>Parmi les internautes français:</a:t>
            </a:r>
          </a:p>
          <a:p>
            <a:pPr algn="just"/>
            <a:endParaRPr lang="fr-FR">
              <a:solidFill>
                <a:srgbClr val="002060"/>
              </a:solidFill>
              <a:latin typeface="Verdana" pitchFamily="34" charset="0"/>
            </a:endParaRPr>
          </a:p>
          <a:p>
            <a:pPr algn="just">
              <a:buFontTx/>
              <a:buChar char="-"/>
            </a:pPr>
            <a:r>
              <a:rPr lang="fr-FR">
                <a:solidFill>
                  <a:srgbClr val="006699"/>
                </a:solidFill>
                <a:latin typeface="Verdana" pitchFamily="34" charset="0"/>
              </a:rPr>
              <a:t> 77% sont inscrits à un réseau social. </a:t>
            </a:r>
          </a:p>
          <a:p>
            <a:pPr algn="just">
              <a:buFontTx/>
              <a:buChar char="-"/>
            </a:pPr>
            <a:endParaRPr lang="fr-FR">
              <a:solidFill>
                <a:srgbClr val="006699"/>
              </a:solidFill>
              <a:latin typeface="Verdana" pitchFamily="34" charset="0"/>
            </a:endParaRPr>
          </a:p>
          <a:p>
            <a:pPr algn="just">
              <a:buFontTx/>
              <a:buChar char="-"/>
            </a:pPr>
            <a:r>
              <a:rPr lang="fr-FR">
                <a:solidFill>
                  <a:srgbClr val="006699"/>
                </a:solidFill>
                <a:latin typeface="Verdana" pitchFamily="34" charset="0"/>
              </a:rPr>
              <a:t> 96% des 20 et 30 ans fréquentent au moins un réseau social* </a:t>
            </a:r>
          </a:p>
        </p:txBody>
      </p:sp>
      <p:sp>
        <p:nvSpPr>
          <p:cNvPr id="20488" name="Rectangle 4"/>
          <p:cNvSpPr>
            <a:spLocks noChangeArrowheads="1"/>
          </p:cNvSpPr>
          <p:nvPr/>
        </p:nvSpPr>
        <p:spPr bwMode="auto">
          <a:xfrm>
            <a:off x="2428875" y="3213100"/>
            <a:ext cx="6429375" cy="641350"/>
          </a:xfrm>
          <a:prstGeom prst="rect">
            <a:avLst/>
          </a:prstGeom>
          <a:noFill/>
          <a:ln w="9525">
            <a:noFill/>
            <a:miter lim="800000"/>
            <a:headEnd/>
            <a:tailEnd/>
          </a:ln>
        </p:spPr>
        <p:txBody>
          <a:bodyPr anchor="ctr">
            <a:spAutoFit/>
          </a:bodyPr>
          <a:lstStyle/>
          <a:p>
            <a:pPr algn="just"/>
            <a:r>
              <a:rPr lang="fr-FR">
                <a:solidFill>
                  <a:srgbClr val="006699"/>
                </a:solidFill>
                <a:latin typeface="Verdana" pitchFamily="34" charset="0"/>
              </a:rPr>
              <a:t>- 63% connaissent Twitter en janvier 2010 contre   30% en juin 2009</a:t>
            </a:r>
          </a:p>
        </p:txBody>
      </p:sp>
      <p:pic>
        <p:nvPicPr>
          <p:cNvPr id="20490" name="Picture 7"/>
          <p:cNvPicPr>
            <a:picLocks noChangeAspect="1" noChangeArrowheads="1"/>
          </p:cNvPicPr>
          <p:nvPr/>
        </p:nvPicPr>
        <p:blipFill>
          <a:blip r:embed="rId4" cstate="print"/>
          <a:srcRect/>
          <a:stretch>
            <a:fillRect/>
          </a:stretch>
        </p:blipFill>
        <p:spPr bwMode="auto">
          <a:xfrm>
            <a:off x="3286125" y="4545013"/>
            <a:ext cx="3444875" cy="2312987"/>
          </a:xfrm>
          <a:prstGeom prst="rect">
            <a:avLst/>
          </a:prstGeom>
          <a:noFill/>
          <a:ln w="9525">
            <a:noFill/>
            <a:miter lim="800000"/>
            <a:headEnd/>
            <a:tailEnd/>
          </a:ln>
        </p:spPr>
      </p:pic>
      <p:pic>
        <p:nvPicPr>
          <p:cNvPr id="20491" name="Picture 1"/>
          <p:cNvPicPr>
            <a:picLocks noChangeAspect="1" noChangeArrowheads="1"/>
          </p:cNvPicPr>
          <p:nvPr/>
        </p:nvPicPr>
        <p:blipFill>
          <a:blip r:embed="rId5" cstate="print"/>
          <a:srcRect/>
          <a:stretch>
            <a:fillRect/>
          </a:stretch>
        </p:blipFill>
        <p:spPr bwMode="auto">
          <a:xfrm>
            <a:off x="285750" y="4071938"/>
            <a:ext cx="1898650" cy="714375"/>
          </a:xfrm>
          <a:prstGeom prst="rect">
            <a:avLst/>
          </a:prstGeom>
          <a:noFill/>
          <a:ln w="9525">
            <a:noFill/>
            <a:miter lim="800000"/>
            <a:headEnd/>
            <a:tailEnd/>
          </a:ln>
        </p:spPr>
      </p:pic>
      <p:sp>
        <p:nvSpPr>
          <p:cNvPr id="20492" name="ZoneTexte 19"/>
          <p:cNvSpPr txBox="1">
            <a:spLocks noChangeArrowheads="1"/>
          </p:cNvSpPr>
          <p:nvPr/>
        </p:nvSpPr>
        <p:spPr bwMode="auto">
          <a:xfrm>
            <a:off x="2500313" y="4143375"/>
            <a:ext cx="6143625" cy="641350"/>
          </a:xfrm>
          <a:prstGeom prst="rect">
            <a:avLst/>
          </a:prstGeom>
          <a:noFill/>
          <a:ln w="9525">
            <a:noFill/>
            <a:miter lim="800000"/>
            <a:headEnd/>
            <a:tailEnd/>
          </a:ln>
        </p:spPr>
        <p:txBody>
          <a:bodyPr>
            <a:spAutoFit/>
          </a:bodyPr>
          <a:lstStyle/>
          <a:p>
            <a:r>
              <a:rPr lang="fr-FR">
                <a:solidFill>
                  <a:srgbClr val="006699"/>
                </a:solidFill>
                <a:latin typeface="Verdana" pitchFamily="34" charset="0"/>
              </a:rPr>
              <a:t>13 millions de français sont inscrits sur Facebook**</a:t>
            </a:r>
          </a:p>
          <a:p>
            <a:endParaRPr lang="fr-FR">
              <a:solidFill>
                <a:srgbClr val="006699"/>
              </a:solidFill>
              <a:latin typeface="Verdana" pitchFamily="34" charset="0"/>
            </a:endParaRPr>
          </a:p>
        </p:txBody>
      </p:sp>
      <p:sp>
        <p:nvSpPr>
          <p:cNvPr id="20493" name="ZoneTexte 20"/>
          <p:cNvSpPr txBox="1">
            <a:spLocks noChangeArrowheads="1"/>
          </p:cNvSpPr>
          <p:nvPr/>
        </p:nvSpPr>
        <p:spPr bwMode="auto">
          <a:xfrm>
            <a:off x="7065963" y="6427788"/>
            <a:ext cx="2058987" cy="428625"/>
          </a:xfrm>
          <a:prstGeom prst="rect">
            <a:avLst/>
          </a:prstGeom>
          <a:noFill/>
          <a:ln w="9525">
            <a:noFill/>
            <a:miter lim="800000"/>
            <a:headEnd/>
            <a:tailEnd/>
          </a:ln>
        </p:spPr>
        <p:txBody>
          <a:bodyPr wrap="none">
            <a:spAutoFit/>
          </a:bodyPr>
          <a:lstStyle/>
          <a:p>
            <a:r>
              <a:rPr lang="fr-FR" sz="1100">
                <a:solidFill>
                  <a:srgbClr val="006699"/>
                </a:solidFill>
                <a:latin typeface="Verdana" pitchFamily="34" charset="0"/>
              </a:rPr>
              <a:t>*Sondage Ifop 2009</a:t>
            </a:r>
          </a:p>
          <a:p>
            <a:r>
              <a:rPr lang="fr-FR" sz="1100">
                <a:solidFill>
                  <a:srgbClr val="006699"/>
                </a:solidFill>
                <a:latin typeface="Verdana" pitchFamily="34" charset="0"/>
              </a:rPr>
              <a:t>** Donnée Facebook 2010</a:t>
            </a:r>
          </a:p>
        </p:txBody>
      </p:sp>
      <p:pic>
        <p:nvPicPr>
          <p:cNvPr id="20494" name="Picture 16"/>
          <p:cNvPicPr>
            <a:picLocks noChangeAspect="1" noChangeArrowheads="1"/>
          </p:cNvPicPr>
          <p:nvPr/>
        </p:nvPicPr>
        <p:blipFill>
          <a:blip r:embed="rId6" cstate="print"/>
          <a:srcRect/>
          <a:stretch>
            <a:fillRect/>
          </a:stretch>
        </p:blipFill>
        <p:spPr bwMode="auto">
          <a:xfrm>
            <a:off x="179388" y="115888"/>
            <a:ext cx="2428875" cy="733425"/>
          </a:xfrm>
          <a:prstGeom prst="rect">
            <a:avLst/>
          </a:prstGeom>
          <a:noFill/>
          <a:ln w="9525">
            <a:noFill/>
            <a:miter lim="800000"/>
            <a:headEnd/>
            <a:tailEnd/>
          </a:ln>
        </p:spPr>
      </p:pic>
      <p:pic>
        <p:nvPicPr>
          <p:cNvPr id="20498" name="Picture 18" descr="http://www.homosexuels-musulmans.org/images/twitter-logo.jpg"/>
          <p:cNvPicPr>
            <a:picLocks noChangeAspect="1" noChangeArrowheads="1"/>
          </p:cNvPicPr>
          <p:nvPr/>
        </p:nvPicPr>
        <p:blipFill>
          <a:blip r:embed="rId7" cstate="print"/>
          <a:srcRect/>
          <a:stretch>
            <a:fillRect/>
          </a:stretch>
        </p:blipFill>
        <p:spPr bwMode="auto">
          <a:xfrm>
            <a:off x="611188" y="2781300"/>
            <a:ext cx="1368425" cy="1163638"/>
          </a:xfrm>
          <a:prstGeom prst="rect">
            <a:avLst/>
          </a:prstGeom>
          <a:noFill/>
        </p:spPr>
      </p:pic>
      <p:pic>
        <p:nvPicPr>
          <p:cNvPr id="20499" name="Picture 19" descr="iStock_000003437079XSmall"/>
          <p:cNvPicPr>
            <a:picLocks noChangeAspect="1" noChangeArrowheads="1"/>
          </p:cNvPicPr>
          <p:nvPr/>
        </p:nvPicPr>
        <p:blipFill>
          <a:blip r:embed="rId8" cstate="print"/>
          <a:srcRect/>
          <a:stretch>
            <a:fillRect/>
          </a:stretch>
        </p:blipFill>
        <p:spPr bwMode="auto">
          <a:xfrm>
            <a:off x="323850" y="1363663"/>
            <a:ext cx="1944688" cy="125253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4" name="Picture 16"/>
          <p:cNvPicPr>
            <a:picLocks noChangeAspect="1" noChangeArrowheads="1"/>
          </p:cNvPicPr>
          <p:nvPr/>
        </p:nvPicPr>
        <p:blipFill>
          <a:blip r:embed="rId4" cstate="print"/>
          <a:srcRect/>
          <a:stretch>
            <a:fillRect/>
          </a:stretch>
        </p:blipFill>
        <p:spPr bwMode="auto">
          <a:xfrm>
            <a:off x="2771775" y="0"/>
            <a:ext cx="6372225" cy="792163"/>
          </a:xfrm>
          <a:prstGeom prst="rect">
            <a:avLst/>
          </a:prstGeom>
          <a:noFill/>
          <a:ln w="9525">
            <a:noFill/>
            <a:miter lim="800000"/>
            <a:headEnd/>
            <a:tailEnd/>
          </a:ln>
          <a:effectLst/>
        </p:spPr>
      </p:pic>
      <p:sp>
        <p:nvSpPr>
          <p:cNvPr id="22532"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6" name="ZoneTexte 5"/>
          <p:cNvSpPr txBox="1"/>
          <p:nvPr/>
        </p:nvSpPr>
        <p:spPr>
          <a:xfrm>
            <a:off x="3643313" y="142875"/>
            <a:ext cx="4976812" cy="457200"/>
          </a:xfrm>
          <a:prstGeom prst="rect">
            <a:avLst/>
          </a:prstGeom>
          <a:noFill/>
        </p:spPr>
        <p:txBody>
          <a:bodyPr wrap="none">
            <a:spAutoFit/>
          </a:bodyPr>
          <a:lstStyle/>
          <a:p>
            <a:r>
              <a:rPr lang="fr-FR" sz="2400" b="1">
                <a:solidFill>
                  <a:schemeClr val="bg1"/>
                </a:solidFill>
                <a:latin typeface="Verdana" pitchFamily="34" charset="0"/>
              </a:rPr>
              <a:t>L’essor des réseaux sociaux</a:t>
            </a:r>
          </a:p>
        </p:txBody>
      </p:sp>
      <p:sp>
        <p:nvSpPr>
          <p:cNvPr id="22534" name="ZoneTexte 13"/>
          <p:cNvSpPr txBox="1">
            <a:spLocks noChangeArrowheads="1"/>
          </p:cNvSpPr>
          <p:nvPr/>
        </p:nvSpPr>
        <p:spPr bwMode="auto">
          <a:xfrm>
            <a:off x="0" y="1214438"/>
            <a:ext cx="9144000" cy="708025"/>
          </a:xfrm>
          <a:prstGeom prst="rect">
            <a:avLst/>
          </a:prstGeom>
          <a:noFill/>
          <a:ln w="9525">
            <a:noFill/>
            <a:miter lim="800000"/>
            <a:headEnd/>
            <a:tailEnd/>
          </a:ln>
        </p:spPr>
        <p:txBody>
          <a:bodyPr>
            <a:spAutoFit/>
          </a:bodyPr>
          <a:lstStyle/>
          <a:p>
            <a:pPr algn="ctr"/>
            <a:r>
              <a:rPr lang="fr-FR" sz="2000" i="1">
                <a:solidFill>
                  <a:srgbClr val="CC0066"/>
                </a:solidFill>
                <a:latin typeface="Verdana" pitchFamily="34" charset="0"/>
              </a:rPr>
              <a:t>Les réseaux sociaux représentent 10% du temps passé sur internet   (environ 2H30 par mois), soit 1h de plus qu’en 2008.</a:t>
            </a:r>
          </a:p>
        </p:txBody>
      </p:sp>
      <p:sp>
        <p:nvSpPr>
          <p:cNvPr id="22535" name="Rectangle 17"/>
          <p:cNvSpPr>
            <a:spLocks noChangeArrowheads="1"/>
          </p:cNvSpPr>
          <p:nvPr/>
        </p:nvSpPr>
        <p:spPr bwMode="auto">
          <a:xfrm>
            <a:off x="357188" y="2357438"/>
            <a:ext cx="8429625" cy="4216400"/>
          </a:xfrm>
          <a:prstGeom prst="rect">
            <a:avLst/>
          </a:prstGeom>
          <a:noFill/>
          <a:ln w="9525">
            <a:noFill/>
            <a:miter lim="800000"/>
            <a:headEnd/>
            <a:tailEnd/>
          </a:ln>
        </p:spPr>
        <p:txBody>
          <a:bodyPr>
            <a:spAutoFit/>
          </a:bodyPr>
          <a:lstStyle/>
          <a:p>
            <a:pPr algn="just"/>
            <a:endParaRPr lang="fr-FR">
              <a:solidFill>
                <a:srgbClr val="002060"/>
              </a:solidFill>
              <a:latin typeface="Verdana" pitchFamily="34" charset="0"/>
            </a:endParaRPr>
          </a:p>
          <a:p>
            <a:pPr algn="just"/>
            <a:endParaRPr lang="fr-FR">
              <a:solidFill>
                <a:srgbClr val="002060"/>
              </a:solidFill>
              <a:latin typeface="Verdana" pitchFamily="34" charset="0"/>
            </a:endParaRPr>
          </a:p>
          <a:p>
            <a:pPr algn="just"/>
            <a:r>
              <a:rPr lang="fr-FR">
                <a:solidFill>
                  <a:srgbClr val="002060"/>
                </a:solidFill>
                <a:latin typeface="Verdana" pitchFamily="34" charset="0"/>
              </a:rPr>
              <a:t> </a:t>
            </a:r>
          </a:p>
          <a:p>
            <a:pPr algn="just"/>
            <a:endParaRPr lang="fr-FR">
              <a:solidFill>
                <a:srgbClr val="002060"/>
              </a:solidFill>
              <a:latin typeface="Verdana" pitchFamily="34" charset="0"/>
            </a:endParaRPr>
          </a:p>
          <a:p>
            <a:pPr algn="just"/>
            <a:endParaRPr lang="fr-FR">
              <a:solidFill>
                <a:srgbClr val="002060"/>
              </a:solidFill>
              <a:latin typeface="Verdana" pitchFamily="34" charset="0"/>
            </a:endParaRPr>
          </a:p>
          <a:p>
            <a:pPr algn="just"/>
            <a:endParaRPr lang="fr-FR">
              <a:solidFill>
                <a:srgbClr val="002060"/>
              </a:solidFill>
              <a:latin typeface="Verdana" pitchFamily="34" charset="0"/>
            </a:endParaRPr>
          </a:p>
          <a:p>
            <a:pPr algn="just"/>
            <a:endParaRPr lang="fr-FR" sz="1600">
              <a:solidFill>
                <a:srgbClr val="002060"/>
              </a:solidFill>
              <a:latin typeface="Verdana" pitchFamily="34" charset="0"/>
            </a:endParaRPr>
          </a:p>
          <a:p>
            <a:pPr algn="just"/>
            <a:r>
              <a:rPr lang="fr-FR" sz="1600">
                <a:solidFill>
                  <a:srgbClr val="002060"/>
                </a:solidFill>
                <a:latin typeface="Verdana" pitchFamily="34" charset="0"/>
              </a:rPr>
              <a:t>Le classement en visiteurs uniques: </a:t>
            </a:r>
          </a:p>
          <a:p>
            <a:pPr algn="just"/>
            <a:endParaRPr lang="fr-FR" sz="1600">
              <a:solidFill>
                <a:srgbClr val="002060"/>
              </a:solidFill>
              <a:latin typeface="Verdana" pitchFamily="34" charset="0"/>
            </a:endParaRPr>
          </a:p>
          <a:p>
            <a:pPr algn="just">
              <a:buFontTx/>
              <a:buChar char="-"/>
            </a:pPr>
            <a:r>
              <a:rPr lang="fr-FR" sz="1600">
                <a:solidFill>
                  <a:srgbClr val="002060"/>
                </a:solidFill>
                <a:latin typeface="Verdana" pitchFamily="34" charset="0"/>
              </a:rPr>
              <a:t>                     (12,2 millions  de visites uniques) </a:t>
            </a:r>
          </a:p>
          <a:p>
            <a:pPr algn="just"/>
            <a:endParaRPr lang="fr-FR" sz="1600">
              <a:solidFill>
                <a:srgbClr val="002060"/>
              </a:solidFill>
              <a:latin typeface="Verdana" pitchFamily="34" charset="0"/>
            </a:endParaRPr>
          </a:p>
          <a:p>
            <a:pPr algn="just">
              <a:buFontTx/>
              <a:buChar char="-"/>
            </a:pPr>
            <a:r>
              <a:rPr lang="fr-FR" sz="1600">
                <a:solidFill>
                  <a:srgbClr val="002060"/>
                </a:solidFill>
                <a:latin typeface="Verdana" pitchFamily="34" charset="0"/>
              </a:rPr>
              <a:t>                     (10 millions  de visites uniques)</a:t>
            </a:r>
          </a:p>
          <a:p>
            <a:pPr algn="just"/>
            <a:endParaRPr lang="fr-FR" sz="1600">
              <a:solidFill>
                <a:srgbClr val="002060"/>
              </a:solidFill>
              <a:latin typeface="Verdana" pitchFamily="34" charset="0"/>
            </a:endParaRPr>
          </a:p>
          <a:p>
            <a:pPr algn="just">
              <a:buFontTx/>
              <a:buChar char="-"/>
            </a:pPr>
            <a:r>
              <a:rPr lang="fr-FR" sz="1600">
                <a:solidFill>
                  <a:srgbClr val="002060"/>
                </a:solidFill>
                <a:latin typeface="Verdana" pitchFamily="34" charset="0"/>
              </a:rPr>
              <a:t>                     (8,2 millions  de visites uniques) </a:t>
            </a:r>
          </a:p>
          <a:p>
            <a:pPr algn="just"/>
            <a:endParaRPr lang="fr-FR" sz="1600">
              <a:solidFill>
                <a:srgbClr val="002060"/>
              </a:solidFill>
              <a:latin typeface="Verdana" pitchFamily="34" charset="0"/>
            </a:endParaRPr>
          </a:p>
          <a:p>
            <a:pPr algn="just">
              <a:buFontTx/>
              <a:buChar char="-"/>
            </a:pPr>
            <a:r>
              <a:rPr lang="fr-FR" sz="1600">
                <a:solidFill>
                  <a:srgbClr val="002060"/>
                </a:solidFill>
                <a:latin typeface="Verdana" pitchFamily="34" charset="0"/>
              </a:rPr>
              <a:t>                     (8,1 millions  de visites uniques)</a:t>
            </a:r>
          </a:p>
        </p:txBody>
      </p:sp>
      <p:sp>
        <p:nvSpPr>
          <p:cNvPr id="22536" name="ZoneTexte 18"/>
          <p:cNvSpPr txBox="1">
            <a:spLocks noChangeArrowheads="1"/>
          </p:cNvSpPr>
          <p:nvPr/>
        </p:nvSpPr>
        <p:spPr bwMode="auto">
          <a:xfrm>
            <a:off x="7011988" y="6357938"/>
            <a:ext cx="2132012" cy="261937"/>
          </a:xfrm>
          <a:prstGeom prst="rect">
            <a:avLst/>
          </a:prstGeom>
          <a:noFill/>
          <a:ln w="9525">
            <a:noFill/>
            <a:miter lim="800000"/>
            <a:headEnd/>
            <a:tailEnd/>
          </a:ln>
        </p:spPr>
        <p:txBody>
          <a:bodyPr wrap="none">
            <a:spAutoFit/>
          </a:bodyPr>
          <a:lstStyle/>
          <a:p>
            <a:r>
              <a:rPr lang="fr-FR" sz="1100">
                <a:solidFill>
                  <a:srgbClr val="002060"/>
                </a:solidFill>
                <a:latin typeface="Verdana" pitchFamily="34" charset="0"/>
              </a:rPr>
              <a:t>Sondage Médiametrie 2009</a:t>
            </a:r>
          </a:p>
        </p:txBody>
      </p:sp>
      <p:pic>
        <p:nvPicPr>
          <p:cNvPr id="22538" name="Picture 3"/>
          <p:cNvPicPr>
            <a:picLocks noChangeAspect="1" noChangeArrowheads="1"/>
          </p:cNvPicPr>
          <p:nvPr/>
        </p:nvPicPr>
        <p:blipFill>
          <a:blip r:embed="rId5" cstate="print"/>
          <a:srcRect l="12195" b="22414"/>
          <a:stretch>
            <a:fillRect/>
          </a:stretch>
        </p:blipFill>
        <p:spPr bwMode="auto">
          <a:xfrm>
            <a:off x="628650" y="5214938"/>
            <a:ext cx="1371600" cy="285750"/>
          </a:xfrm>
          <a:prstGeom prst="rect">
            <a:avLst/>
          </a:prstGeom>
          <a:noFill/>
          <a:ln w="9525">
            <a:noFill/>
            <a:miter lim="800000"/>
            <a:headEnd/>
            <a:tailEnd/>
          </a:ln>
        </p:spPr>
      </p:pic>
      <p:pic>
        <p:nvPicPr>
          <p:cNvPr id="22539" name="Picture 6"/>
          <p:cNvPicPr>
            <a:picLocks noChangeAspect="1" noChangeArrowheads="1"/>
          </p:cNvPicPr>
          <p:nvPr/>
        </p:nvPicPr>
        <p:blipFill>
          <a:blip r:embed="rId6" cstate="print"/>
          <a:srcRect/>
          <a:stretch>
            <a:fillRect/>
          </a:stretch>
        </p:blipFill>
        <p:spPr bwMode="auto">
          <a:xfrm>
            <a:off x="714375" y="5686425"/>
            <a:ext cx="1143000" cy="314325"/>
          </a:xfrm>
          <a:prstGeom prst="rect">
            <a:avLst/>
          </a:prstGeom>
          <a:noFill/>
          <a:ln w="9525">
            <a:noFill/>
            <a:miter lim="800000"/>
            <a:headEnd/>
            <a:tailEnd/>
          </a:ln>
        </p:spPr>
      </p:pic>
      <p:pic>
        <p:nvPicPr>
          <p:cNvPr id="22540" name="Picture 7"/>
          <p:cNvPicPr>
            <a:picLocks noChangeAspect="1" noChangeArrowheads="1"/>
          </p:cNvPicPr>
          <p:nvPr/>
        </p:nvPicPr>
        <p:blipFill>
          <a:blip r:embed="rId7" cstate="print"/>
          <a:srcRect t="22726" b="22726"/>
          <a:stretch>
            <a:fillRect/>
          </a:stretch>
        </p:blipFill>
        <p:spPr bwMode="auto">
          <a:xfrm>
            <a:off x="642938" y="6072188"/>
            <a:ext cx="1285875" cy="477837"/>
          </a:xfrm>
          <a:prstGeom prst="rect">
            <a:avLst/>
          </a:prstGeom>
          <a:noFill/>
          <a:ln w="9525">
            <a:noFill/>
            <a:miter lim="800000"/>
            <a:headEnd/>
            <a:tailEnd/>
          </a:ln>
        </p:spPr>
      </p:pic>
      <p:graphicFrame>
        <p:nvGraphicFramePr>
          <p:cNvPr id="22541" name="Graphique 16"/>
          <p:cNvGraphicFramePr>
            <a:graphicFrameLocks/>
          </p:cNvGraphicFramePr>
          <p:nvPr/>
        </p:nvGraphicFramePr>
        <p:xfrm>
          <a:off x="1428750" y="2071688"/>
          <a:ext cx="6286500" cy="2000250"/>
        </p:xfrm>
        <a:graphic>
          <a:graphicData uri="http://schemas.openxmlformats.org/presentationml/2006/ole">
            <p:oleObj spid="_x0000_s22541" r:id="rId8" imgW="6291617" imgH="1999661" progId="Excel.Sheet.8">
              <p:embed/>
            </p:oleObj>
          </a:graphicData>
        </a:graphic>
      </p:graphicFrame>
      <p:pic>
        <p:nvPicPr>
          <p:cNvPr id="22542" name="Picture 16"/>
          <p:cNvPicPr>
            <a:picLocks noChangeAspect="1" noChangeArrowheads="1"/>
          </p:cNvPicPr>
          <p:nvPr/>
        </p:nvPicPr>
        <p:blipFill>
          <a:blip r:embed="rId9" cstate="print"/>
          <a:srcRect/>
          <a:stretch>
            <a:fillRect/>
          </a:stretch>
        </p:blipFill>
        <p:spPr bwMode="auto">
          <a:xfrm>
            <a:off x="179388" y="115888"/>
            <a:ext cx="2428875" cy="733425"/>
          </a:xfrm>
          <a:prstGeom prst="rect">
            <a:avLst/>
          </a:prstGeom>
          <a:noFill/>
          <a:ln w="9525">
            <a:noFill/>
            <a:miter lim="800000"/>
            <a:headEnd/>
            <a:tailEnd/>
          </a:ln>
        </p:spPr>
      </p:pic>
      <p:pic>
        <p:nvPicPr>
          <p:cNvPr id="22545" name="Picture 1"/>
          <p:cNvPicPr>
            <a:picLocks noChangeAspect="1" noChangeArrowheads="1"/>
          </p:cNvPicPr>
          <p:nvPr/>
        </p:nvPicPr>
        <p:blipFill>
          <a:blip r:embed="rId10" cstate="print"/>
          <a:srcRect/>
          <a:stretch>
            <a:fillRect/>
          </a:stretch>
        </p:blipFill>
        <p:spPr bwMode="auto">
          <a:xfrm>
            <a:off x="755650" y="4724400"/>
            <a:ext cx="107950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4" cstate="print"/>
          <a:srcRect/>
          <a:stretch>
            <a:fillRect/>
          </a:stretch>
        </p:blipFill>
        <p:spPr bwMode="auto">
          <a:xfrm>
            <a:off x="2771775" y="0"/>
            <a:ext cx="6372225" cy="792163"/>
          </a:xfrm>
          <a:prstGeom prst="rect">
            <a:avLst/>
          </a:prstGeom>
          <a:noFill/>
          <a:ln w="9525">
            <a:noFill/>
            <a:miter lim="800000"/>
            <a:headEnd/>
            <a:tailEnd/>
          </a:ln>
          <a:effectLst/>
        </p:spPr>
      </p:pic>
      <p:sp>
        <p:nvSpPr>
          <p:cNvPr id="24581"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24582" name="ZoneTexte 5"/>
          <p:cNvSpPr txBox="1">
            <a:spLocks noChangeArrowheads="1"/>
          </p:cNvSpPr>
          <p:nvPr/>
        </p:nvSpPr>
        <p:spPr bwMode="auto">
          <a:xfrm>
            <a:off x="0" y="1285875"/>
            <a:ext cx="9144000" cy="400050"/>
          </a:xfrm>
          <a:prstGeom prst="rect">
            <a:avLst/>
          </a:prstGeom>
          <a:noFill/>
          <a:ln w="9525">
            <a:noFill/>
            <a:miter lim="800000"/>
            <a:headEnd/>
            <a:tailEnd/>
          </a:ln>
        </p:spPr>
        <p:txBody>
          <a:bodyPr>
            <a:spAutoFit/>
          </a:bodyPr>
          <a:lstStyle/>
          <a:p>
            <a:pPr algn="ctr"/>
            <a:r>
              <a:rPr lang="fr-FR" sz="2000" i="1">
                <a:solidFill>
                  <a:srgbClr val="CC0066"/>
                </a:solidFill>
                <a:latin typeface="Verdana" pitchFamily="34" charset="0"/>
              </a:rPr>
              <a:t>Les réseaux sociaux les plus plébiscités:</a:t>
            </a:r>
          </a:p>
        </p:txBody>
      </p:sp>
      <p:graphicFrame>
        <p:nvGraphicFramePr>
          <p:cNvPr id="24583" name="Graphique 7"/>
          <p:cNvGraphicFramePr>
            <a:graphicFrameLocks/>
          </p:cNvGraphicFramePr>
          <p:nvPr/>
        </p:nvGraphicFramePr>
        <p:xfrm>
          <a:off x="785813" y="2071688"/>
          <a:ext cx="7572375" cy="4064000"/>
        </p:xfrm>
        <a:graphic>
          <a:graphicData uri="http://schemas.openxmlformats.org/presentationml/2006/ole">
            <p:oleObj spid="_x0000_s24583" r:id="rId5" imgW="7571888" imgH="4066384" progId="Excel.Sheet.8">
              <p:embed/>
            </p:oleObj>
          </a:graphicData>
        </a:graphic>
      </p:graphicFrame>
      <p:sp>
        <p:nvSpPr>
          <p:cNvPr id="9" name="ZoneTexte 8"/>
          <p:cNvSpPr txBox="1"/>
          <p:nvPr/>
        </p:nvSpPr>
        <p:spPr>
          <a:xfrm>
            <a:off x="3643313" y="142875"/>
            <a:ext cx="4976812" cy="457200"/>
          </a:xfrm>
          <a:prstGeom prst="rect">
            <a:avLst/>
          </a:prstGeom>
          <a:noFill/>
        </p:spPr>
        <p:txBody>
          <a:bodyPr wrap="none">
            <a:spAutoFit/>
          </a:bodyPr>
          <a:lstStyle/>
          <a:p>
            <a:r>
              <a:rPr lang="fr-FR" sz="2400" b="1">
                <a:solidFill>
                  <a:schemeClr val="bg1"/>
                </a:solidFill>
                <a:latin typeface="Verdana" pitchFamily="34" charset="0"/>
              </a:rPr>
              <a:t>L’essor des réseaux sociaux</a:t>
            </a:r>
          </a:p>
        </p:txBody>
      </p:sp>
      <p:sp>
        <p:nvSpPr>
          <p:cNvPr id="24585" name="ZoneTexte 11"/>
          <p:cNvSpPr txBox="1">
            <a:spLocks noChangeArrowheads="1"/>
          </p:cNvSpPr>
          <p:nvPr/>
        </p:nvSpPr>
        <p:spPr bwMode="auto">
          <a:xfrm>
            <a:off x="4268788" y="6357938"/>
            <a:ext cx="4875212" cy="277812"/>
          </a:xfrm>
          <a:prstGeom prst="rect">
            <a:avLst/>
          </a:prstGeom>
          <a:noFill/>
          <a:ln w="9525">
            <a:noFill/>
            <a:miter lim="800000"/>
            <a:headEnd/>
            <a:tailEnd/>
          </a:ln>
        </p:spPr>
        <p:txBody>
          <a:bodyPr wrap="none">
            <a:spAutoFit/>
          </a:bodyPr>
          <a:lstStyle/>
          <a:p>
            <a:r>
              <a:rPr lang="fr-FR" sz="1200">
                <a:solidFill>
                  <a:srgbClr val="002060"/>
                </a:solidFill>
                <a:latin typeface="Verdana" pitchFamily="34" charset="0"/>
              </a:rPr>
              <a:t>Source: Sondage eBuyClub sur 2163 participants Mars 2010</a:t>
            </a:r>
          </a:p>
        </p:txBody>
      </p:sp>
      <p:sp>
        <p:nvSpPr>
          <p:cNvPr id="24586" name="ZoneTexte 10"/>
          <p:cNvSpPr txBox="1">
            <a:spLocks noChangeArrowheads="1"/>
          </p:cNvSpPr>
          <p:nvPr/>
        </p:nvSpPr>
        <p:spPr bwMode="auto">
          <a:xfrm>
            <a:off x="6715125" y="2500313"/>
            <a:ext cx="714375" cy="307975"/>
          </a:xfrm>
          <a:prstGeom prst="rect">
            <a:avLst/>
          </a:prstGeom>
          <a:noFill/>
          <a:ln w="9525">
            <a:noFill/>
            <a:miter lim="800000"/>
            <a:headEnd/>
            <a:tailEnd/>
          </a:ln>
        </p:spPr>
        <p:txBody>
          <a:bodyPr>
            <a:spAutoFit/>
          </a:bodyPr>
          <a:lstStyle/>
          <a:p>
            <a:r>
              <a:rPr lang="fr-FR" sz="1200">
                <a:latin typeface="Calibri" pitchFamily="34" charset="0"/>
              </a:rPr>
              <a:t>2,55</a:t>
            </a:r>
            <a:r>
              <a:rPr lang="fr-FR" sz="1400">
                <a:latin typeface="Calibri" pitchFamily="34" charset="0"/>
              </a:rPr>
              <a:t>%</a:t>
            </a:r>
          </a:p>
        </p:txBody>
      </p:sp>
      <p:cxnSp>
        <p:nvCxnSpPr>
          <p:cNvPr id="14" name="Connecteur droit avec flèche 13"/>
          <p:cNvCxnSpPr>
            <a:endCxn id="24586" idx="1"/>
          </p:cNvCxnSpPr>
          <p:nvPr/>
        </p:nvCxnSpPr>
        <p:spPr>
          <a:xfrm flipV="1">
            <a:off x="6500813" y="2654300"/>
            <a:ext cx="214312" cy="13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589" name="Picture 3"/>
          <p:cNvPicPr>
            <a:picLocks noChangeAspect="1" noChangeArrowheads="1"/>
          </p:cNvPicPr>
          <p:nvPr/>
        </p:nvPicPr>
        <p:blipFill>
          <a:blip r:embed="rId6" cstate="print"/>
          <a:srcRect l="12195" b="22414"/>
          <a:stretch>
            <a:fillRect/>
          </a:stretch>
        </p:blipFill>
        <p:spPr bwMode="auto">
          <a:xfrm>
            <a:off x="942975" y="3000375"/>
            <a:ext cx="1714500" cy="357188"/>
          </a:xfrm>
          <a:prstGeom prst="rect">
            <a:avLst/>
          </a:prstGeom>
          <a:noFill/>
          <a:ln w="9525">
            <a:noFill/>
            <a:miter lim="800000"/>
            <a:headEnd/>
            <a:tailEnd/>
          </a:ln>
        </p:spPr>
      </p:pic>
      <p:pic>
        <p:nvPicPr>
          <p:cNvPr id="24591" name="Picture 2"/>
          <p:cNvPicPr>
            <a:picLocks noChangeAspect="1" noChangeArrowheads="1"/>
          </p:cNvPicPr>
          <p:nvPr/>
        </p:nvPicPr>
        <p:blipFill>
          <a:blip r:embed="rId7" cstate="print"/>
          <a:srcRect b="21152"/>
          <a:stretch>
            <a:fillRect/>
          </a:stretch>
        </p:blipFill>
        <p:spPr bwMode="auto">
          <a:xfrm>
            <a:off x="857250" y="3500438"/>
            <a:ext cx="1909763" cy="500062"/>
          </a:xfrm>
          <a:prstGeom prst="rect">
            <a:avLst/>
          </a:prstGeom>
          <a:noFill/>
          <a:ln w="9525">
            <a:noFill/>
            <a:miter lim="800000"/>
            <a:headEnd/>
            <a:tailEnd/>
          </a:ln>
        </p:spPr>
      </p:pic>
      <p:pic>
        <p:nvPicPr>
          <p:cNvPr id="24592" name="Picture 3"/>
          <p:cNvPicPr>
            <a:picLocks noChangeAspect="1" noChangeArrowheads="1"/>
          </p:cNvPicPr>
          <p:nvPr/>
        </p:nvPicPr>
        <p:blipFill>
          <a:blip r:embed="rId8" cstate="print"/>
          <a:srcRect l="8749" t="35001" r="10625" b="32500"/>
          <a:stretch>
            <a:fillRect/>
          </a:stretch>
        </p:blipFill>
        <p:spPr bwMode="auto">
          <a:xfrm>
            <a:off x="1143000" y="4214813"/>
            <a:ext cx="1571625" cy="474662"/>
          </a:xfrm>
          <a:prstGeom prst="rect">
            <a:avLst/>
          </a:prstGeom>
          <a:noFill/>
          <a:ln w="9525">
            <a:noFill/>
            <a:miter lim="800000"/>
            <a:headEnd/>
            <a:tailEnd/>
          </a:ln>
        </p:spPr>
      </p:pic>
      <p:pic>
        <p:nvPicPr>
          <p:cNvPr id="24594" name="Picture 16"/>
          <p:cNvPicPr>
            <a:picLocks noChangeAspect="1" noChangeArrowheads="1"/>
          </p:cNvPicPr>
          <p:nvPr/>
        </p:nvPicPr>
        <p:blipFill>
          <a:blip r:embed="rId9" cstate="print"/>
          <a:srcRect/>
          <a:stretch>
            <a:fillRect/>
          </a:stretch>
        </p:blipFill>
        <p:spPr bwMode="auto">
          <a:xfrm>
            <a:off x="179388" y="115888"/>
            <a:ext cx="2428875" cy="733425"/>
          </a:xfrm>
          <a:prstGeom prst="rect">
            <a:avLst/>
          </a:prstGeom>
          <a:noFill/>
          <a:ln w="9525">
            <a:noFill/>
            <a:miter lim="800000"/>
            <a:headEnd/>
            <a:tailEnd/>
          </a:ln>
        </p:spPr>
      </p:pic>
      <p:pic>
        <p:nvPicPr>
          <p:cNvPr id="24596" name="Picture 1"/>
          <p:cNvPicPr>
            <a:picLocks noChangeAspect="1" noChangeArrowheads="1"/>
          </p:cNvPicPr>
          <p:nvPr/>
        </p:nvPicPr>
        <p:blipFill>
          <a:blip r:embed="rId10" cstate="print"/>
          <a:srcRect/>
          <a:stretch>
            <a:fillRect/>
          </a:stretch>
        </p:blipFill>
        <p:spPr bwMode="auto">
          <a:xfrm>
            <a:off x="1331913" y="2205038"/>
            <a:ext cx="1368425" cy="515937"/>
          </a:xfrm>
          <a:prstGeom prst="rect">
            <a:avLst/>
          </a:prstGeom>
          <a:noFill/>
          <a:ln w="9525">
            <a:noFill/>
            <a:miter lim="800000"/>
            <a:headEnd/>
            <a:tailEnd/>
          </a:ln>
        </p:spPr>
      </p:pic>
      <p:pic>
        <p:nvPicPr>
          <p:cNvPr id="24597" name="Picture 21" descr="http://www.homosexuels-musulmans.org/images/twitter-logo.jpg"/>
          <p:cNvPicPr>
            <a:picLocks noChangeAspect="1" noChangeArrowheads="1"/>
          </p:cNvPicPr>
          <p:nvPr/>
        </p:nvPicPr>
        <p:blipFill>
          <a:blip r:embed="rId11" cstate="print"/>
          <a:srcRect/>
          <a:stretch>
            <a:fillRect/>
          </a:stretch>
        </p:blipFill>
        <p:spPr bwMode="auto">
          <a:xfrm>
            <a:off x="1835150" y="4797425"/>
            <a:ext cx="865188" cy="7350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3" name="Picture 19"/>
          <p:cNvPicPr>
            <a:picLocks noChangeAspect="1" noChangeArrowheads="1"/>
          </p:cNvPicPr>
          <p:nvPr/>
        </p:nvPicPr>
        <p:blipFill>
          <a:blip r:embed="rId4" cstate="print"/>
          <a:srcRect/>
          <a:stretch>
            <a:fillRect/>
          </a:stretch>
        </p:blipFill>
        <p:spPr bwMode="auto">
          <a:xfrm>
            <a:off x="2771775" y="0"/>
            <a:ext cx="6372225" cy="792163"/>
          </a:xfrm>
          <a:prstGeom prst="rect">
            <a:avLst/>
          </a:prstGeom>
          <a:noFill/>
          <a:ln w="9525">
            <a:noFill/>
            <a:miter lim="800000"/>
            <a:headEnd/>
            <a:tailEnd/>
          </a:ln>
          <a:effectLst/>
        </p:spPr>
      </p:pic>
      <p:sp>
        <p:nvSpPr>
          <p:cNvPr id="26629"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11" name="ZoneTexte 10"/>
          <p:cNvSpPr txBox="1"/>
          <p:nvPr/>
        </p:nvSpPr>
        <p:spPr>
          <a:xfrm>
            <a:off x="3000375" y="0"/>
            <a:ext cx="6143625" cy="822325"/>
          </a:xfrm>
          <a:prstGeom prst="rect">
            <a:avLst/>
          </a:prstGeom>
          <a:noFill/>
        </p:spPr>
        <p:txBody>
          <a:bodyPr>
            <a:spAutoFit/>
          </a:bodyPr>
          <a:lstStyle/>
          <a:p>
            <a:pPr algn="ctr"/>
            <a:r>
              <a:rPr lang="fr-FR" sz="2400" b="1">
                <a:solidFill>
                  <a:schemeClr val="bg1"/>
                </a:solidFill>
                <a:latin typeface="Verdana" pitchFamily="34" charset="0"/>
              </a:rPr>
              <a:t>Les marques au sein des réseaux sociaux</a:t>
            </a:r>
          </a:p>
        </p:txBody>
      </p:sp>
      <p:sp>
        <p:nvSpPr>
          <p:cNvPr id="26631" name="Rectangle 1"/>
          <p:cNvSpPr>
            <a:spLocks noChangeArrowheads="1"/>
          </p:cNvSpPr>
          <p:nvPr/>
        </p:nvSpPr>
        <p:spPr bwMode="auto">
          <a:xfrm>
            <a:off x="1403350" y="1196975"/>
            <a:ext cx="7358063" cy="369888"/>
          </a:xfrm>
          <a:prstGeom prst="rect">
            <a:avLst/>
          </a:prstGeom>
          <a:noFill/>
          <a:ln w="9525">
            <a:noFill/>
            <a:miter lim="800000"/>
            <a:headEnd/>
            <a:tailEnd/>
          </a:ln>
        </p:spPr>
        <p:txBody>
          <a:bodyPr anchor="ctr">
            <a:spAutoFit/>
          </a:bodyPr>
          <a:lstStyle/>
          <a:p>
            <a:pPr algn="just"/>
            <a:r>
              <a:rPr lang="fr-FR">
                <a:solidFill>
                  <a:srgbClr val="006699"/>
                </a:solidFill>
                <a:latin typeface="Verdana" pitchFamily="34" charset="0"/>
              </a:rPr>
              <a:t>2010:  1,5 millions d’entreprises  présentes sur Facebook</a:t>
            </a:r>
          </a:p>
        </p:txBody>
      </p:sp>
      <p:pic>
        <p:nvPicPr>
          <p:cNvPr id="26632" name="Picture 2"/>
          <p:cNvPicPr>
            <a:picLocks noChangeAspect="1" noChangeArrowheads="1"/>
          </p:cNvPicPr>
          <p:nvPr/>
        </p:nvPicPr>
        <p:blipFill>
          <a:blip r:embed="rId5" cstate="print"/>
          <a:srcRect l="10133" t="7500" r="15115" b="14999"/>
          <a:stretch>
            <a:fillRect/>
          </a:stretch>
        </p:blipFill>
        <p:spPr bwMode="auto">
          <a:xfrm>
            <a:off x="428625" y="1000125"/>
            <a:ext cx="642938" cy="663575"/>
          </a:xfrm>
          <a:prstGeom prst="rect">
            <a:avLst/>
          </a:prstGeom>
          <a:noFill/>
          <a:ln w="9525">
            <a:noFill/>
            <a:miter lim="800000"/>
            <a:headEnd/>
            <a:tailEnd/>
          </a:ln>
        </p:spPr>
      </p:pic>
      <p:sp>
        <p:nvSpPr>
          <p:cNvPr id="26633" name="ZoneTexte 14"/>
          <p:cNvSpPr txBox="1">
            <a:spLocks noChangeArrowheads="1"/>
          </p:cNvSpPr>
          <p:nvPr/>
        </p:nvSpPr>
        <p:spPr bwMode="auto">
          <a:xfrm>
            <a:off x="5292725" y="2492375"/>
            <a:ext cx="3995738" cy="3759200"/>
          </a:xfrm>
          <a:prstGeom prst="rect">
            <a:avLst/>
          </a:prstGeom>
          <a:noFill/>
          <a:ln w="9525">
            <a:noFill/>
            <a:miter lim="800000"/>
            <a:headEnd/>
            <a:tailEnd/>
          </a:ln>
        </p:spPr>
        <p:txBody>
          <a:bodyPr>
            <a:spAutoFit/>
          </a:bodyPr>
          <a:lstStyle/>
          <a:p>
            <a:r>
              <a:rPr lang="fr-FR" sz="1600" i="1" u="sng">
                <a:solidFill>
                  <a:srgbClr val="006699"/>
                </a:solidFill>
                <a:latin typeface="Verdana" pitchFamily="34" charset="0"/>
              </a:rPr>
              <a:t>Les raisons:</a:t>
            </a:r>
          </a:p>
          <a:p>
            <a:endParaRPr lang="fr-FR" sz="1600">
              <a:solidFill>
                <a:srgbClr val="006699"/>
              </a:solidFill>
              <a:latin typeface="Verdana" pitchFamily="34" charset="0"/>
            </a:endParaRPr>
          </a:p>
          <a:p>
            <a:pPr>
              <a:buFontTx/>
              <a:buChar char="-"/>
            </a:pPr>
            <a:r>
              <a:rPr lang="fr-FR" sz="1600">
                <a:solidFill>
                  <a:srgbClr val="006699"/>
                </a:solidFill>
                <a:latin typeface="Verdana" pitchFamily="34" charset="0"/>
              </a:rPr>
              <a:t>                  38,40% sont fans car               	       ils sont clients</a:t>
            </a:r>
          </a:p>
          <a:p>
            <a:endParaRPr lang="fr-FR" sz="1600">
              <a:solidFill>
                <a:srgbClr val="006699"/>
              </a:solidFill>
              <a:latin typeface="Verdana" pitchFamily="34" charset="0"/>
            </a:endParaRPr>
          </a:p>
          <a:p>
            <a:pPr>
              <a:buFontTx/>
              <a:buChar char="-"/>
            </a:pPr>
            <a:r>
              <a:rPr lang="fr-FR" sz="1600">
                <a:solidFill>
                  <a:srgbClr val="006699"/>
                </a:solidFill>
                <a:latin typeface="Verdana" pitchFamily="34" charset="0"/>
              </a:rPr>
              <a:t>                   30,80% sont fans  		        pour les offres</a:t>
            </a:r>
          </a:p>
          <a:p>
            <a:endParaRPr lang="fr-FR" sz="1600">
              <a:solidFill>
                <a:srgbClr val="006699"/>
              </a:solidFill>
              <a:latin typeface="Verdana" pitchFamily="34" charset="0"/>
            </a:endParaRPr>
          </a:p>
          <a:p>
            <a:pPr>
              <a:buFontTx/>
              <a:buChar char="-"/>
            </a:pPr>
            <a:r>
              <a:rPr lang="fr-FR" sz="1600">
                <a:solidFill>
                  <a:srgbClr val="006699"/>
                </a:solidFill>
                <a:latin typeface="Verdana" pitchFamily="34" charset="0"/>
              </a:rPr>
              <a:t>                   20,20% sont fans car    	        ils recherchent des   		        informations</a:t>
            </a:r>
          </a:p>
          <a:p>
            <a:pPr>
              <a:buFontTx/>
              <a:buChar char="-"/>
            </a:pPr>
            <a:endParaRPr lang="fr-FR" sz="1600">
              <a:solidFill>
                <a:srgbClr val="006699"/>
              </a:solidFill>
              <a:latin typeface="Verdana" pitchFamily="34" charset="0"/>
            </a:endParaRPr>
          </a:p>
          <a:p>
            <a:r>
              <a:rPr lang="fr-FR" sz="1600">
                <a:solidFill>
                  <a:srgbClr val="006699"/>
                </a:solidFill>
                <a:latin typeface="Verdana" pitchFamily="34" charset="0"/>
              </a:rPr>
              <a:t>-                   10% sont fans car ils  	        aiment la marque</a:t>
            </a:r>
          </a:p>
          <a:p>
            <a:pPr>
              <a:buFontTx/>
              <a:buChar char="-"/>
            </a:pPr>
            <a:endParaRPr lang="fr-FR" sz="1600">
              <a:solidFill>
                <a:srgbClr val="006699"/>
              </a:solidFill>
              <a:latin typeface="Verdana" pitchFamily="34" charset="0"/>
            </a:endParaRPr>
          </a:p>
        </p:txBody>
      </p:sp>
      <p:sp>
        <p:nvSpPr>
          <p:cNvPr id="26634" name="ZoneTexte 15"/>
          <p:cNvSpPr txBox="1">
            <a:spLocks noChangeArrowheads="1"/>
          </p:cNvSpPr>
          <p:nvPr/>
        </p:nvSpPr>
        <p:spPr bwMode="auto">
          <a:xfrm>
            <a:off x="4268788" y="6581775"/>
            <a:ext cx="4875212" cy="276225"/>
          </a:xfrm>
          <a:prstGeom prst="rect">
            <a:avLst/>
          </a:prstGeom>
          <a:noFill/>
          <a:ln w="9525">
            <a:noFill/>
            <a:miter lim="800000"/>
            <a:headEnd/>
            <a:tailEnd/>
          </a:ln>
        </p:spPr>
        <p:txBody>
          <a:bodyPr wrap="none">
            <a:spAutoFit/>
          </a:bodyPr>
          <a:lstStyle/>
          <a:p>
            <a:r>
              <a:rPr lang="fr-FR" sz="1200">
                <a:solidFill>
                  <a:srgbClr val="002060"/>
                </a:solidFill>
                <a:latin typeface="Verdana" pitchFamily="34" charset="0"/>
              </a:rPr>
              <a:t>Source: Sondage eBuyClub sur 2163 participants Mars 2010</a:t>
            </a:r>
          </a:p>
        </p:txBody>
      </p:sp>
      <p:pic>
        <p:nvPicPr>
          <p:cNvPr id="26635" name="Image 17"/>
          <p:cNvPicPr>
            <a:picLocks noChangeAspect="1" noChangeArrowheads="1"/>
          </p:cNvPicPr>
          <p:nvPr/>
        </p:nvPicPr>
        <p:blipFill>
          <a:blip r:embed="rId6" cstate="print"/>
          <a:srcRect l="11906" t="25926" r="26909" b="7143"/>
          <a:stretch>
            <a:fillRect/>
          </a:stretch>
        </p:blipFill>
        <p:spPr bwMode="auto">
          <a:xfrm>
            <a:off x="395288" y="2492375"/>
            <a:ext cx="4752975" cy="3914775"/>
          </a:xfrm>
          <a:prstGeom prst="rect">
            <a:avLst/>
          </a:prstGeom>
          <a:noFill/>
          <a:ln w="9525">
            <a:solidFill>
              <a:schemeClr val="tx2"/>
            </a:solidFill>
            <a:miter lim="800000"/>
            <a:headEnd/>
            <a:tailEnd/>
          </a:ln>
        </p:spPr>
      </p:pic>
      <p:sp>
        <p:nvSpPr>
          <p:cNvPr id="26640" name="ZoneTexte 16"/>
          <p:cNvSpPr txBox="1">
            <a:spLocks noChangeArrowheads="1"/>
          </p:cNvSpPr>
          <p:nvPr/>
        </p:nvSpPr>
        <p:spPr bwMode="auto">
          <a:xfrm>
            <a:off x="214313" y="1790700"/>
            <a:ext cx="8429625" cy="915988"/>
          </a:xfrm>
          <a:prstGeom prst="rect">
            <a:avLst/>
          </a:prstGeom>
          <a:noFill/>
          <a:ln w="9525">
            <a:noFill/>
            <a:miter lim="800000"/>
            <a:headEnd/>
            <a:tailEnd/>
          </a:ln>
        </p:spPr>
        <p:txBody>
          <a:bodyPr>
            <a:spAutoFit/>
          </a:bodyPr>
          <a:lstStyle/>
          <a:p>
            <a:r>
              <a:rPr lang="fr-FR">
                <a:solidFill>
                  <a:srgbClr val="006699"/>
                </a:solidFill>
                <a:latin typeface="Verdana" pitchFamily="34" charset="0"/>
              </a:rPr>
              <a:t>55,77% des internautes sont fans d’une ou plusieurs pages consacrées à des marques:</a:t>
            </a:r>
          </a:p>
          <a:p>
            <a:endParaRPr lang="fr-FR">
              <a:solidFill>
                <a:srgbClr val="006699"/>
              </a:solidFill>
              <a:latin typeface="Calibri" pitchFamily="34" charset="0"/>
            </a:endParaRPr>
          </a:p>
        </p:txBody>
      </p:sp>
      <p:pic>
        <p:nvPicPr>
          <p:cNvPr id="26642" name="Picture 16"/>
          <p:cNvPicPr>
            <a:picLocks noChangeAspect="1" noChangeArrowheads="1"/>
          </p:cNvPicPr>
          <p:nvPr/>
        </p:nvPicPr>
        <p:blipFill>
          <a:blip r:embed="rId7" cstate="print"/>
          <a:srcRect/>
          <a:stretch>
            <a:fillRect/>
          </a:stretch>
        </p:blipFill>
        <p:spPr bwMode="auto">
          <a:xfrm>
            <a:off x="179388" y="115888"/>
            <a:ext cx="2428875" cy="733425"/>
          </a:xfrm>
          <a:prstGeom prst="rect">
            <a:avLst/>
          </a:prstGeom>
          <a:noFill/>
          <a:ln w="9525">
            <a:noFill/>
            <a:miter lim="800000"/>
            <a:headEnd/>
            <a:tailEnd/>
          </a:ln>
        </p:spPr>
      </p:pic>
      <p:graphicFrame>
        <p:nvGraphicFramePr>
          <p:cNvPr id="26644" name="Object 20"/>
          <p:cNvGraphicFramePr>
            <a:graphicFrameLocks noChangeAspect="1"/>
          </p:cNvGraphicFramePr>
          <p:nvPr/>
        </p:nvGraphicFramePr>
        <p:xfrm>
          <a:off x="5722938" y="2924175"/>
          <a:ext cx="850900" cy="850900"/>
        </p:xfrm>
        <a:graphic>
          <a:graphicData uri="http://schemas.openxmlformats.org/presentationml/2006/ole">
            <p:oleObj spid="_x0000_s26644" name="Image" r:id="rId8" imgW="1269841" imgH="1269841" progId="">
              <p:embed/>
            </p:oleObj>
          </a:graphicData>
        </a:graphic>
      </p:graphicFrame>
      <p:graphicFrame>
        <p:nvGraphicFramePr>
          <p:cNvPr id="26645" name="Object 21"/>
          <p:cNvGraphicFramePr>
            <a:graphicFrameLocks noChangeAspect="1"/>
          </p:cNvGraphicFramePr>
          <p:nvPr/>
        </p:nvGraphicFramePr>
        <p:xfrm>
          <a:off x="5651500" y="3860800"/>
          <a:ext cx="1150938" cy="446088"/>
        </p:xfrm>
        <a:graphic>
          <a:graphicData uri="http://schemas.openxmlformats.org/presentationml/2006/ole">
            <p:oleObj spid="_x0000_s26645" name="Image" r:id="rId9" imgW="1909735" imgH="739795" progId="">
              <p:embed/>
            </p:oleObj>
          </a:graphicData>
        </a:graphic>
      </p:graphicFrame>
      <p:graphicFrame>
        <p:nvGraphicFramePr>
          <p:cNvPr id="26646" name="Object 22"/>
          <p:cNvGraphicFramePr>
            <a:graphicFrameLocks noChangeAspect="1"/>
          </p:cNvGraphicFramePr>
          <p:nvPr/>
        </p:nvGraphicFramePr>
        <p:xfrm>
          <a:off x="5722938" y="4508500"/>
          <a:ext cx="936625" cy="717550"/>
        </p:xfrm>
        <a:graphic>
          <a:graphicData uri="http://schemas.openxmlformats.org/presentationml/2006/ole">
            <p:oleObj spid="_x0000_s26646" name="Image" r:id="rId10" imgW="1257143" imgH="964739" progId="">
              <p:embed/>
            </p:oleObj>
          </a:graphicData>
        </a:graphic>
      </p:graphicFrame>
      <p:graphicFrame>
        <p:nvGraphicFramePr>
          <p:cNvPr id="26647" name="Object 23"/>
          <p:cNvGraphicFramePr>
            <a:graphicFrameLocks noChangeAspect="1"/>
          </p:cNvGraphicFramePr>
          <p:nvPr/>
        </p:nvGraphicFramePr>
        <p:xfrm>
          <a:off x="5940425" y="5516563"/>
          <a:ext cx="649288" cy="485775"/>
        </p:xfrm>
        <a:graphic>
          <a:graphicData uri="http://schemas.openxmlformats.org/presentationml/2006/ole">
            <p:oleObj spid="_x0000_s26647" name="Image" r:id="rId11" imgW="1269841" imgH="952045"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93" name="Object 21"/>
          <p:cNvGraphicFramePr>
            <a:graphicFrameLocks noChangeAspect="1"/>
          </p:cNvGraphicFramePr>
          <p:nvPr/>
        </p:nvGraphicFramePr>
        <p:xfrm>
          <a:off x="1042988" y="1773238"/>
          <a:ext cx="1152525" cy="898525"/>
        </p:xfrm>
        <a:graphic>
          <a:graphicData uri="http://schemas.openxmlformats.org/presentationml/2006/ole">
            <p:oleObj spid="_x0000_s28693" name="Image" r:id="rId4" imgW="1269841" imgH="990476" progId="">
              <p:embed/>
            </p:oleObj>
          </a:graphicData>
        </a:graphic>
      </p:graphicFrame>
      <p:sp>
        <p:nvSpPr>
          <p:cNvPr id="28676"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pic>
        <p:nvPicPr>
          <p:cNvPr id="28680" name="Picture 7"/>
          <p:cNvPicPr>
            <a:picLocks noChangeAspect="1" noChangeArrowheads="1"/>
          </p:cNvPicPr>
          <p:nvPr/>
        </p:nvPicPr>
        <p:blipFill>
          <a:blip r:embed="rId5" cstate="print"/>
          <a:srcRect l="30405" t="19125" r="50890" b="47427"/>
          <a:stretch>
            <a:fillRect/>
          </a:stretch>
        </p:blipFill>
        <p:spPr bwMode="auto">
          <a:xfrm>
            <a:off x="1187450" y="3860800"/>
            <a:ext cx="865188" cy="1071563"/>
          </a:xfrm>
          <a:prstGeom prst="rect">
            <a:avLst/>
          </a:prstGeom>
          <a:noFill/>
          <a:ln w="9525">
            <a:noFill/>
            <a:miter lim="800000"/>
            <a:headEnd/>
            <a:tailEnd/>
          </a:ln>
        </p:spPr>
      </p:pic>
      <p:pic>
        <p:nvPicPr>
          <p:cNvPr id="28681" name="Picture 8"/>
          <p:cNvPicPr>
            <a:picLocks noChangeAspect="1" noChangeArrowheads="1"/>
          </p:cNvPicPr>
          <p:nvPr/>
        </p:nvPicPr>
        <p:blipFill>
          <a:blip r:embed="rId6" cstate="print"/>
          <a:srcRect/>
          <a:stretch>
            <a:fillRect/>
          </a:stretch>
        </p:blipFill>
        <p:spPr bwMode="auto">
          <a:xfrm>
            <a:off x="1187450" y="5418138"/>
            <a:ext cx="936625" cy="903287"/>
          </a:xfrm>
          <a:prstGeom prst="rect">
            <a:avLst/>
          </a:prstGeom>
          <a:noFill/>
          <a:ln w="9525">
            <a:noFill/>
            <a:miter lim="800000"/>
            <a:headEnd/>
            <a:tailEnd/>
          </a:ln>
        </p:spPr>
      </p:pic>
      <p:sp>
        <p:nvSpPr>
          <p:cNvPr id="28682" name="ZoneTexte 20"/>
          <p:cNvSpPr txBox="1">
            <a:spLocks noChangeArrowheads="1"/>
          </p:cNvSpPr>
          <p:nvPr/>
        </p:nvSpPr>
        <p:spPr bwMode="auto">
          <a:xfrm>
            <a:off x="2425700" y="1928813"/>
            <a:ext cx="5857875" cy="366712"/>
          </a:xfrm>
          <a:prstGeom prst="rect">
            <a:avLst/>
          </a:prstGeom>
          <a:noFill/>
          <a:ln w="9525">
            <a:noFill/>
            <a:miter lim="800000"/>
            <a:headEnd/>
            <a:tailEnd/>
          </a:ln>
        </p:spPr>
        <p:txBody>
          <a:bodyPr>
            <a:spAutoFit/>
          </a:bodyPr>
          <a:lstStyle/>
          <a:p>
            <a:r>
              <a:rPr lang="fr-FR">
                <a:solidFill>
                  <a:srgbClr val="006699"/>
                </a:solidFill>
                <a:latin typeface="Verdana" pitchFamily="34" charset="0"/>
              </a:rPr>
              <a:t> 77,81% restent en contact avec leurs  amis</a:t>
            </a:r>
          </a:p>
        </p:txBody>
      </p:sp>
      <p:sp>
        <p:nvSpPr>
          <p:cNvPr id="28683" name="ZoneTexte 21"/>
          <p:cNvSpPr txBox="1">
            <a:spLocks noChangeArrowheads="1"/>
          </p:cNvSpPr>
          <p:nvPr/>
        </p:nvSpPr>
        <p:spPr bwMode="auto">
          <a:xfrm>
            <a:off x="1331913" y="2060575"/>
            <a:ext cx="741362" cy="366713"/>
          </a:xfrm>
          <a:prstGeom prst="rect">
            <a:avLst/>
          </a:prstGeom>
          <a:noFill/>
          <a:ln w="9525">
            <a:noFill/>
            <a:miter lim="800000"/>
            <a:headEnd/>
            <a:tailEnd/>
          </a:ln>
        </p:spPr>
        <p:txBody>
          <a:bodyPr wrap="none">
            <a:spAutoFit/>
          </a:bodyPr>
          <a:lstStyle/>
          <a:p>
            <a:r>
              <a:rPr lang="fr-FR">
                <a:solidFill>
                  <a:srgbClr val="002060"/>
                </a:solidFill>
                <a:latin typeface="Calibri" pitchFamily="34" charset="0"/>
              </a:rPr>
              <a:t>Hello!</a:t>
            </a:r>
          </a:p>
        </p:txBody>
      </p:sp>
      <p:sp>
        <p:nvSpPr>
          <p:cNvPr id="28684" name="ZoneTexte 22"/>
          <p:cNvSpPr txBox="1">
            <a:spLocks noChangeArrowheads="1"/>
          </p:cNvSpPr>
          <p:nvPr/>
        </p:nvSpPr>
        <p:spPr bwMode="auto">
          <a:xfrm>
            <a:off x="2568575" y="3071813"/>
            <a:ext cx="5492750" cy="366712"/>
          </a:xfrm>
          <a:prstGeom prst="rect">
            <a:avLst/>
          </a:prstGeom>
          <a:noFill/>
          <a:ln w="9525">
            <a:noFill/>
            <a:miter lim="800000"/>
            <a:headEnd/>
            <a:tailEnd/>
          </a:ln>
        </p:spPr>
        <p:txBody>
          <a:bodyPr wrap="none">
            <a:spAutoFit/>
          </a:bodyPr>
          <a:lstStyle/>
          <a:p>
            <a:r>
              <a:rPr lang="fr-FR">
                <a:solidFill>
                  <a:srgbClr val="006699"/>
                </a:solidFill>
                <a:latin typeface="Verdana" pitchFamily="34" charset="0"/>
              </a:rPr>
              <a:t>34,30% vont sur des applications et des jeux </a:t>
            </a:r>
          </a:p>
        </p:txBody>
      </p:sp>
      <p:sp>
        <p:nvSpPr>
          <p:cNvPr id="28685" name="ZoneTexte 23"/>
          <p:cNvSpPr txBox="1">
            <a:spLocks noChangeArrowheads="1"/>
          </p:cNvSpPr>
          <p:nvPr/>
        </p:nvSpPr>
        <p:spPr bwMode="auto">
          <a:xfrm>
            <a:off x="2497138" y="4211638"/>
            <a:ext cx="6000750" cy="366712"/>
          </a:xfrm>
          <a:prstGeom prst="rect">
            <a:avLst/>
          </a:prstGeom>
          <a:noFill/>
          <a:ln w="9525">
            <a:noFill/>
            <a:miter lim="800000"/>
            <a:headEnd/>
            <a:tailEnd/>
          </a:ln>
        </p:spPr>
        <p:txBody>
          <a:bodyPr wrap="none">
            <a:spAutoFit/>
          </a:bodyPr>
          <a:lstStyle/>
          <a:p>
            <a:r>
              <a:rPr lang="fr-FR">
                <a:solidFill>
                  <a:srgbClr val="006699"/>
                </a:solidFill>
                <a:latin typeface="Verdana" pitchFamily="34" charset="0"/>
              </a:rPr>
              <a:t>32,22%  découvrent et échangent des bons plans </a:t>
            </a:r>
          </a:p>
        </p:txBody>
      </p:sp>
      <p:sp>
        <p:nvSpPr>
          <p:cNvPr id="28686" name="ZoneTexte 24"/>
          <p:cNvSpPr txBox="1">
            <a:spLocks noChangeArrowheads="1"/>
          </p:cNvSpPr>
          <p:nvPr/>
        </p:nvSpPr>
        <p:spPr bwMode="auto">
          <a:xfrm>
            <a:off x="2568575" y="5572125"/>
            <a:ext cx="5394325" cy="366713"/>
          </a:xfrm>
          <a:prstGeom prst="rect">
            <a:avLst/>
          </a:prstGeom>
          <a:noFill/>
          <a:ln w="9525">
            <a:noFill/>
            <a:miter lim="800000"/>
            <a:headEnd/>
            <a:tailEnd/>
          </a:ln>
        </p:spPr>
        <p:txBody>
          <a:bodyPr wrap="none">
            <a:spAutoFit/>
          </a:bodyPr>
          <a:lstStyle/>
          <a:p>
            <a:r>
              <a:rPr lang="fr-FR">
                <a:solidFill>
                  <a:srgbClr val="006699"/>
                </a:solidFill>
                <a:latin typeface="Verdana" pitchFamily="34" charset="0"/>
              </a:rPr>
              <a:t>28,80%  partagent des vidéos et des photos </a:t>
            </a:r>
          </a:p>
        </p:txBody>
      </p:sp>
      <p:sp>
        <p:nvSpPr>
          <p:cNvPr id="28687" name="ZoneTexte 25"/>
          <p:cNvSpPr txBox="1">
            <a:spLocks noChangeArrowheads="1"/>
          </p:cNvSpPr>
          <p:nvPr/>
        </p:nvSpPr>
        <p:spPr bwMode="auto">
          <a:xfrm>
            <a:off x="4268788" y="6581775"/>
            <a:ext cx="4829175" cy="274638"/>
          </a:xfrm>
          <a:prstGeom prst="rect">
            <a:avLst/>
          </a:prstGeom>
          <a:noFill/>
          <a:ln w="9525">
            <a:noFill/>
            <a:miter lim="800000"/>
            <a:headEnd/>
            <a:tailEnd/>
          </a:ln>
        </p:spPr>
        <p:txBody>
          <a:bodyPr wrap="none">
            <a:spAutoFit/>
          </a:bodyPr>
          <a:lstStyle/>
          <a:p>
            <a:r>
              <a:rPr lang="fr-FR" sz="1200">
                <a:solidFill>
                  <a:srgbClr val="006699"/>
                </a:solidFill>
                <a:latin typeface="Verdana" pitchFamily="34" charset="0"/>
              </a:rPr>
              <a:t>Source: Sondage eBuyClub sur 2163 participants Mars 2010</a:t>
            </a:r>
          </a:p>
        </p:txBody>
      </p:sp>
      <p:sp>
        <p:nvSpPr>
          <p:cNvPr id="28688" name="ZoneTexte 16"/>
          <p:cNvSpPr txBox="1">
            <a:spLocks noChangeArrowheads="1"/>
          </p:cNvSpPr>
          <p:nvPr/>
        </p:nvSpPr>
        <p:spPr bwMode="auto">
          <a:xfrm>
            <a:off x="0" y="1071563"/>
            <a:ext cx="9144000" cy="400050"/>
          </a:xfrm>
          <a:prstGeom prst="rect">
            <a:avLst/>
          </a:prstGeom>
          <a:noFill/>
          <a:ln w="9525">
            <a:noFill/>
            <a:miter lim="800000"/>
            <a:headEnd/>
            <a:tailEnd/>
          </a:ln>
        </p:spPr>
        <p:txBody>
          <a:bodyPr>
            <a:spAutoFit/>
          </a:bodyPr>
          <a:lstStyle/>
          <a:p>
            <a:pPr algn="ctr"/>
            <a:r>
              <a:rPr lang="fr-FR" sz="2000" i="1">
                <a:solidFill>
                  <a:srgbClr val="CC0066"/>
                </a:solidFill>
                <a:latin typeface="Verdana" pitchFamily="34" charset="0"/>
              </a:rPr>
              <a:t>Que fait-on sur les réseaux sociaux?</a:t>
            </a:r>
          </a:p>
        </p:txBody>
      </p:sp>
      <p:pic>
        <p:nvPicPr>
          <p:cNvPr id="28689" name="Picture 16"/>
          <p:cNvPicPr>
            <a:picLocks noChangeAspect="1" noChangeArrowheads="1"/>
          </p:cNvPicPr>
          <p:nvPr/>
        </p:nvPicPr>
        <p:blipFill>
          <a:blip r:embed="rId7" cstate="print"/>
          <a:srcRect/>
          <a:stretch>
            <a:fillRect/>
          </a:stretch>
        </p:blipFill>
        <p:spPr bwMode="auto">
          <a:xfrm>
            <a:off x="179388" y="115888"/>
            <a:ext cx="2428875" cy="733425"/>
          </a:xfrm>
          <a:prstGeom prst="rect">
            <a:avLst/>
          </a:prstGeom>
          <a:noFill/>
          <a:ln w="9525">
            <a:noFill/>
            <a:miter lim="800000"/>
            <a:headEnd/>
            <a:tailEnd/>
          </a:ln>
        </p:spPr>
      </p:pic>
      <p:pic>
        <p:nvPicPr>
          <p:cNvPr id="28691" name="Picture 19"/>
          <p:cNvPicPr>
            <a:picLocks noChangeAspect="1" noChangeArrowheads="1"/>
          </p:cNvPicPr>
          <p:nvPr/>
        </p:nvPicPr>
        <p:blipFill>
          <a:blip r:embed="rId8" cstate="print"/>
          <a:srcRect/>
          <a:stretch>
            <a:fillRect/>
          </a:stretch>
        </p:blipFill>
        <p:spPr bwMode="auto">
          <a:xfrm>
            <a:off x="2771775" y="0"/>
            <a:ext cx="6372225" cy="792163"/>
          </a:xfrm>
          <a:prstGeom prst="rect">
            <a:avLst/>
          </a:prstGeom>
          <a:noFill/>
          <a:ln w="9525">
            <a:noFill/>
            <a:miter lim="800000"/>
            <a:headEnd/>
            <a:tailEnd/>
          </a:ln>
          <a:effectLst/>
        </p:spPr>
      </p:pic>
      <p:sp>
        <p:nvSpPr>
          <p:cNvPr id="11" name="ZoneTexte 10"/>
          <p:cNvSpPr txBox="1"/>
          <p:nvPr/>
        </p:nvSpPr>
        <p:spPr>
          <a:xfrm>
            <a:off x="3000375" y="-26988"/>
            <a:ext cx="6143625" cy="822326"/>
          </a:xfrm>
          <a:prstGeom prst="rect">
            <a:avLst/>
          </a:prstGeom>
          <a:noFill/>
        </p:spPr>
        <p:txBody>
          <a:bodyPr>
            <a:spAutoFit/>
          </a:bodyPr>
          <a:lstStyle/>
          <a:p>
            <a:pPr algn="ctr"/>
            <a:r>
              <a:rPr lang="fr-FR" sz="2400" b="1">
                <a:solidFill>
                  <a:schemeClr val="bg1"/>
                </a:solidFill>
                <a:latin typeface="Verdana" pitchFamily="34" charset="0"/>
              </a:rPr>
              <a:t>Les internautes et les réseaux</a:t>
            </a:r>
          </a:p>
          <a:p>
            <a:pPr algn="ctr"/>
            <a:r>
              <a:rPr lang="fr-FR" sz="2400" b="1">
                <a:solidFill>
                  <a:schemeClr val="bg1"/>
                </a:solidFill>
                <a:latin typeface="Verdana" pitchFamily="34" charset="0"/>
              </a:rPr>
              <a:t>sociaux</a:t>
            </a:r>
          </a:p>
        </p:txBody>
      </p:sp>
      <p:graphicFrame>
        <p:nvGraphicFramePr>
          <p:cNvPr id="28694" name="Object 22"/>
          <p:cNvGraphicFramePr>
            <a:graphicFrameLocks noChangeAspect="1"/>
          </p:cNvGraphicFramePr>
          <p:nvPr/>
        </p:nvGraphicFramePr>
        <p:xfrm>
          <a:off x="1187450" y="2781300"/>
          <a:ext cx="863600" cy="863600"/>
        </p:xfrm>
        <a:graphic>
          <a:graphicData uri="http://schemas.openxmlformats.org/presentationml/2006/ole">
            <p:oleObj spid="_x0000_s28694" name="Image" r:id="rId9" imgW="1269841" imgH="1269841"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6" name="Picture 76"/>
          <p:cNvPicPr>
            <a:picLocks noChangeAspect="1" noChangeArrowheads="1"/>
          </p:cNvPicPr>
          <p:nvPr/>
        </p:nvPicPr>
        <p:blipFill>
          <a:blip r:embed="rId3" cstate="print"/>
          <a:srcRect/>
          <a:stretch>
            <a:fillRect/>
          </a:stretch>
        </p:blipFill>
        <p:spPr bwMode="auto">
          <a:xfrm>
            <a:off x="2771775" y="0"/>
            <a:ext cx="6372225" cy="792163"/>
          </a:xfrm>
          <a:prstGeom prst="rect">
            <a:avLst/>
          </a:prstGeom>
          <a:noFill/>
          <a:ln w="9525">
            <a:noFill/>
            <a:miter lim="800000"/>
            <a:headEnd/>
            <a:tailEnd/>
          </a:ln>
          <a:effectLst/>
        </p:spPr>
      </p:pic>
      <p:sp>
        <p:nvSpPr>
          <p:cNvPr id="30725" name="ZoneTexte 6"/>
          <p:cNvSpPr txBox="1">
            <a:spLocks noChangeArrowheads="1"/>
          </p:cNvSpPr>
          <p:nvPr/>
        </p:nvSpPr>
        <p:spPr bwMode="auto">
          <a:xfrm>
            <a:off x="1500188" y="428625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6" name="ZoneTexte 5"/>
          <p:cNvSpPr txBox="1"/>
          <p:nvPr/>
        </p:nvSpPr>
        <p:spPr>
          <a:xfrm>
            <a:off x="3000375" y="0"/>
            <a:ext cx="6143625" cy="822325"/>
          </a:xfrm>
          <a:prstGeom prst="rect">
            <a:avLst/>
          </a:prstGeom>
          <a:noFill/>
        </p:spPr>
        <p:txBody>
          <a:bodyPr>
            <a:spAutoFit/>
          </a:bodyPr>
          <a:lstStyle/>
          <a:p>
            <a:pPr algn="ctr"/>
            <a:r>
              <a:rPr lang="fr-FR" sz="2400" b="1">
                <a:solidFill>
                  <a:schemeClr val="bg1"/>
                </a:solidFill>
                <a:latin typeface="Verdana" pitchFamily="34" charset="0"/>
              </a:rPr>
              <a:t>Les marques au sein des réseaux sociaux</a:t>
            </a:r>
          </a:p>
        </p:txBody>
      </p:sp>
      <p:sp>
        <p:nvSpPr>
          <p:cNvPr id="30727" name="ZoneTexte 7"/>
          <p:cNvSpPr txBox="1">
            <a:spLocks noChangeArrowheads="1"/>
          </p:cNvSpPr>
          <p:nvPr/>
        </p:nvSpPr>
        <p:spPr bwMode="auto">
          <a:xfrm>
            <a:off x="0" y="1285875"/>
            <a:ext cx="9144000" cy="708025"/>
          </a:xfrm>
          <a:prstGeom prst="rect">
            <a:avLst/>
          </a:prstGeom>
          <a:noFill/>
          <a:ln w="9525">
            <a:noFill/>
            <a:miter lim="800000"/>
            <a:headEnd/>
            <a:tailEnd/>
          </a:ln>
        </p:spPr>
        <p:txBody>
          <a:bodyPr>
            <a:spAutoFit/>
          </a:bodyPr>
          <a:lstStyle/>
          <a:p>
            <a:pPr algn="ctr"/>
            <a:r>
              <a:rPr lang="fr-FR" sz="2000" b="1" i="1">
                <a:solidFill>
                  <a:srgbClr val="CC0066"/>
                </a:solidFill>
                <a:latin typeface="Verdana" pitchFamily="34" charset="0"/>
              </a:rPr>
              <a:t>Le viral </a:t>
            </a:r>
            <a:r>
              <a:rPr lang="fr-FR" sz="2000" i="1">
                <a:solidFill>
                  <a:srgbClr val="CC0066"/>
                </a:solidFill>
                <a:latin typeface="Verdana" pitchFamily="34" charset="0"/>
              </a:rPr>
              <a:t>fonctionne aussi sur les achats:</a:t>
            </a:r>
          </a:p>
          <a:p>
            <a:pPr algn="ctr"/>
            <a:r>
              <a:rPr lang="fr-FR" sz="2000" i="1">
                <a:solidFill>
                  <a:srgbClr val="CC0066"/>
                </a:solidFill>
                <a:latin typeface="Verdana" pitchFamily="34" charset="0"/>
              </a:rPr>
              <a:t>64% des internautes parlent de leurs achats à leurs amis !</a:t>
            </a:r>
          </a:p>
        </p:txBody>
      </p:sp>
      <p:sp>
        <p:nvSpPr>
          <p:cNvPr id="30728" name="ZoneTexte 25"/>
          <p:cNvSpPr txBox="1">
            <a:spLocks noChangeArrowheads="1"/>
          </p:cNvSpPr>
          <p:nvPr/>
        </p:nvSpPr>
        <p:spPr bwMode="auto">
          <a:xfrm>
            <a:off x="4143375" y="6581775"/>
            <a:ext cx="4829175" cy="274638"/>
          </a:xfrm>
          <a:prstGeom prst="rect">
            <a:avLst/>
          </a:prstGeom>
          <a:noFill/>
          <a:ln w="9525">
            <a:noFill/>
            <a:miter lim="800000"/>
            <a:headEnd/>
            <a:tailEnd/>
          </a:ln>
        </p:spPr>
        <p:txBody>
          <a:bodyPr wrap="none">
            <a:spAutoFit/>
          </a:bodyPr>
          <a:lstStyle/>
          <a:p>
            <a:r>
              <a:rPr lang="fr-FR" sz="1200">
                <a:solidFill>
                  <a:srgbClr val="006699"/>
                </a:solidFill>
                <a:latin typeface="Verdana" pitchFamily="34" charset="0"/>
              </a:rPr>
              <a:t>Source: Sondage eBuyClub sur 2163 participants Mars 2010</a:t>
            </a:r>
          </a:p>
        </p:txBody>
      </p:sp>
      <p:pic>
        <p:nvPicPr>
          <p:cNvPr id="30729" name="Image 20"/>
          <p:cNvPicPr>
            <a:picLocks noChangeAspect="1" noChangeArrowheads="1"/>
          </p:cNvPicPr>
          <p:nvPr/>
        </p:nvPicPr>
        <p:blipFill>
          <a:blip r:embed="rId4" cstate="print"/>
          <a:srcRect t="1593" r="37148" b="3337"/>
          <a:stretch>
            <a:fillRect/>
          </a:stretch>
        </p:blipFill>
        <p:spPr bwMode="auto">
          <a:xfrm>
            <a:off x="179388" y="2781300"/>
            <a:ext cx="4000500" cy="3076575"/>
          </a:xfrm>
          <a:prstGeom prst="rect">
            <a:avLst/>
          </a:prstGeom>
          <a:noFill/>
          <a:ln w="9525">
            <a:noFill/>
            <a:miter lim="800000"/>
            <a:headEnd/>
            <a:tailEnd/>
          </a:ln>
        </p:spPr>
      </p:pic>
      <p:pic>
        <p:nvPicPr>
          <p:cNvPr id="30730" name="Image 103"/>
          <p:cNvPicPr>
            <a:picLocks noChangeAspect="1" noChangeArrowheads="1"/>
          </p:cNvPicPr>
          <p:nvPr/>
        </p:nvPicPr>
        <p:blipFill>
          <a:blip r:embed="rId5" cstate="print"/>
          <a:srcRect l="57803" t="46700" r="40169" b="48904"/>
          <a:stretch>
            <a:fillRect/>
          </a:stretch>
        </p:blipFill>
        <p:spPr bwMode="auto">
          <a:xfrm>
            <a:off x="8067675" y="5378450"/>
            <a:ext cx="206375" cy="265113"/>
          </a:xfrm>
          <a:prstGeom prst="rect">
            <a:avLst/>
          </a:prstGeom>
          <a:noFill/>
          <a:ln w="9525">
            <a:noFill/>
            <a:miter lim="800000"/>
            <a:headEnd/>
            <a:tailEnd/>
          </a:ln>
        </p:spPr>
      </p:pic>
      <p:pic>
        <p:nvPicPr>
          <p:cNvPr id="30731" name="Image 105"/>
          <p:cNvPicPr>
            <a:picLocks noChangeAspect="1" noChangeArrowheads="1"/>
          </p:cNvPicPr>
          <p:nvPr/>
        </p:nvPicPr>
        <p:blipFill>
          <a:blip r:embed="rId5" cstate="print"/>
          <a:srcRect l="57674" t="51619" r="40038" b="43671"/>
          <a:stretch>
            <a:fillRect/>
          </a:stretch>
        </p:blipFill>
        <p:spPr bwMode="auto">
          <a:xfrm>
            <a:off x="7656513" y="5534025"/>
            <a:ext cx="228600" cy="280988"/>
          </a:xfrm>
          <a:prstGeom prst="rect">
            <a:avLst/>
          </a:prstGeom>
          <a:noFill/>
          <a:ln w="9525">
            <a:noFill/>
            <a:miter lim="800000"/>
            <a:headEnd/>
            <a:tailEnd/>
          </a:ln>
        </p:spPr>
      </p:pic>
      <p:pic>
        <p:nvPicPr>
          <p:cNvPr id="30732" name="Image 106"/>
          <p:cNvPicPr>
            <a:picLocks noChangeAspect="1" noChangeArrowheads="1"/>
          </p:cNvPicPr>
          <p:nvPr/>
        </p:nvPicPr>
        <p:blipFill>
          <a:blip r:embed="rId5" cstate="print"/>
          <a:srcRect l="57674" t="51619" r="40038" b="43671"/>
          <a:stretch>
            <a:fillRect/>
          </a:stretch>
        </p:blipFill>
        <p:spPr bwMode="auto">
          <a:xfrm>
            <a:off x="7239000" y="5346700"/>
            <a:ext cx="230188" cy="280988"/>
          </a:xfrm>
          <a:prstGeom prst="rect">
            <a:avLst/>
          </a:prstGeom>
          <a:noFill/>
          <a:ln w="9525">
            <a:noFill/>
            <a:miter lim="800000"/>
            <a:headEnd/>
            <a:tailEnd/>
          </a:ln>
        </p:spPr>
      </p:pic>
      <p:pic>
        <p:nvPicPr>
          <p:cNvPr id="30733" name="Image 107"/>
          <p:cNvPicPr>
            <a:picLocks noChangeAspect="1" noChangeArrowheads="1"/>
          </p:cNvPicPr>
          <p:nvPr/>
        </p:nvPicPr>
        <p:blipFill>
          <a:blip r:embed="rId5" cstate="print"/>
          <a:srcRect l="57674" t="51619" r="40038" b="43671"/>
          <a:stretch>
            <a:fillRect/>
          </a:stretch>
        </p:blipFill>
        <p:spPr bwMode="auto">
          <a:xfrm>
            <a:off x="7670800" y="4940300"/>
            <a:ext cx="228600" cy="279400"/>
          </a:xfrm>
          <a:prstGeom prst="rect">
            <a:avLst/>
          </a:prstGeom>
          <a:noFill/>
          <a:ln w="9525">
            <a:noFill/>
            <a:miter lim="800000"/>
            <a:headEnd/>
            <a:tailEnd/>
          </a:ln>
        </p:spPr>
      </p:pic>
      <p:sp>
        <p:nvSpPr>
          <p:cNvPr id="30734" name="Oval 19"/>
          <p:cNvSpPr>
            <a:spLocks noChangeArrowheads="1"/>
          </p:cNvSpPr>
          <p:nvPr/>
        </p:nvSpPr>
        <p:spPr bwMode="auto">
          <a:xfrm>
            <a:off x="7631113" y="4906963"/>
            <a:ext cx="295275" cy="363537"/>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35" name="Oval 19"/>
          <p:cNvSpPr>
            <a:spLocks noChangeArrowheads="1"/>
          </p:cNvSpPr>
          <p:nvPr/>
        </p:nvSpPr>
        <p:spPr bwMode="auto">
          <a:xfrm>
            <a:off x="7205663" y="5330825"/>
            <a:ext cx="295275" cy="361950"/>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36" name="Oval 19"/>
          <p:cNvSpPr>
            <a:spLocks noChangeArrowheads="1"/>
          </p:cNvSpPr>
          <p:nvPr/>
        </p:nvSpPr>
        <p:spPr bwMode="auto">
          <a:xfrm>
            <a:off x="8029575" y="5330825"/>
            <a:ext cx="295275" cy="361950"/>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37" name="Oval 19"/>
          <p:cNvSpPr>
            <a:spLocks noChangeArrowheads="1"/>
          </p:cNvSpPr>
          <p:nvPr/>
        </p:nvSpPr>
        <p:spPr bwMode="auto">
          <a:xfrm>
            <a:off x="7627938" y="5511800"/>
            <a:ext cx="295275" cy="363538"/>
          </a:xfrm>
          <a:prstGeom prst="ellipse">
            <a:avLst/>
          </a:prstGeom>
          <a:noFill/>
          <a:ln w="25400">
            <a:solidFill>
              <a:srgbClr val="4F81BD"/>
            </a:solidFill>
            <a:round/>
            <a:headEnd/>
            <a:tailEnd/>
          </a:ln>
        </p:spPr>
        <p:txBody>
          <a:bodyPr/>
          <a:lstStyle/>
          <a:p>
            <a:endParaRPr lang="fr-FR">
              <a:latin typeface="Calibri" pitchFamily="34" charset="0"/>
            </a:endParaRPr>
          </a:p>
        </p:txBody>
      </p:sp>
      <p:cxnSp>
        <p:nvCxnSpPr>
          <p:cNvPr id="32" name="Connecteur droit 31"/>
          <p:cNvCxnSpPr>
            <a:endCxn id="30734" idx="2"/>
          </p:cNvCxnSpPr>
          <p:nvPr/>
        </p:nvCxnSpPr>
        <p:spPr bwMode="auto">
          <a:xfrm flipV="1">
            <a:off x="7259638" y="5087938"/>
            <a:ext cx="371475" cy="12700"/>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bwMode="auto">
          <a:xfrm rot="5400000" flipH="1" flipV="1">
            <a:off x="7670800" y="5391151"/>
            <a:ext cx="244475" cy="0"/>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30734" idx="5"/>
            <a:endCxn id="30736" idx="1"/>
          </p:cNvCxnSpPr>
          <p:nvPr/>
        </p:nvCxnSpPr>
        <p:spPr bwMode="auto">
          <a:xfrm rot="16200000" flipH="1">
            <a:off x="7895432" y="5206206"/>
            <a:ext cx="165100" cy="188913"/>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pic>
        <p:nvPicPr>
          <p:cNvPr id="30741" name="Image 115"/>
          <p:cNvPicPr>
            <a:picLocks noChangeAspect="1" noChangeArrowheads="1"/>
          </p:cNvPicPr>
          <p:nvPr/>
        </p:nvPicPr>
        <p:blipFill>
          <a:blip r:embed="rId5" cstate="print"/>
          <a:srcRect l="59634" t="55284" r="34087" b="38959"/>
          <a:stretch>
            <a:fillRect/>
          </a:stretch>
        </p:blipFill>
        <p:spPr bwMode="auto">
          <a:xfrm>
            <a:off x="7945438" y="4665663"/>
            <a:ext cx="846137" cy="458787"/>
          </a:xfrm>
          <a:prstGeom prst="rect">
            <a:avLst/>
          </a:prstGeom>
          <a:noFill/>
          <a:ln w="9525">
            <a:noFill/>
            <a:miter lim="800000"/>
            <a:headEnd/>
            <a:tailEnd/>
          </a:ln>
        </p:spPr>
      </p:pic>
      <p:grpSp>
        <p:nvGrpSpPr>
          <p:cNvPr id="30742" name="Groupe 86"/>
          <p:cNvGrpSpPr>
            <a:grpSpLocks/>
          </p:cNvGrpSpPr>
          <p:nvPr/>
        </p:nvGrpSpPr>
        <p:grpSpPr bwMode="auto">
          <a:xfrm>
            <a:off x="3714750" y="2286000"/>
            <a:ext cx="5143500" cy="3643313"/>
            <a:chOff x="4271962" y="2570292"/>
            <a:chExt cx="4586317" cy="3359038"/>
          </a:xfrm>
        </p:grpSpPr>
        <p:grpSp>
          <p:nvGrpSpPr>
            <p:cNvPr id="30743" name="Groupe 114"/>
            <p:cNvGrpSpPr>
              <a:grpSpLocks/>
            </p:cNvGrpSpPr>
            <p:nvPr/>
          </p:nvGrpSpPr>
          <p:grpSpPr bwMode="auto">
            <a:xfrm>
              <a:off x="4271962" y="2570292"/>
              <a:ext cx="4586317" cy="3359038"/>
              <a:chOff x="3000364" y="2383214"/>
              <a:chExt cx="6143636" cy="3967701"/>
            </a:xfrm>
          </p:grpSpPr>
          <p:pic>
            <p:nvPicPr>
              <p:cNvPr id="30745" name="Image 117"/>
              <p:cNvPicPr>
                <a:picLocks noChangeAspect="1" noChangeArrowheads="1"/>
              </p:cNvPicPr>
              <p:nvPr/>
            </p:nvPicPr>
            <p:blipFill>
              <a:blip r:embed="rId5" cstate="print"/>
              <a:srcRect l="57803" t="46700" r="40169" b="48904"/>
              <a:stretch>
                <a:fillRect/>
              </a:stretch>
            </p:blipFill>
            <p:spPr bwMode="auto">
              <a:xfrm>
                <a:off x="7581918" y="3913367"/>
                <a:ext cx="276230" cy="314330"/>
              </a:xfrm>
              <a:prstGeom prst="rect">
                <a:avLst/>
              </a:prstGeom>
              <a:noFill/>
              <a:ln w="9525">
                <a:noFill/>
                <a:miter lim="800000"/>
                <a:headEnd/>
                <a:tailEnd/>
              </a:ln>
            </p:spPr>
          </p:pic>
          <p:grpSp>
            <p:nvGrpSpPr>
              <p:cNvPr id="30746" name="Groupe 113"/>
              <p:cNvGrpSpPr>
                <a:grpSpLocks/>
              </p:cNvGrpSpPr>
              <p:nvPr/>
            </p:nvGrpSpPr>
            <p:grpSpPr bwMode="auto">
              <a:xfrm>
                <a:off x="3000364" y="2383214"/>
                <a:ext cx="6143636" cy="3967701"/>
                <a:chOff x="3000364" y="2383214"/>
                <a:chExt cx="6143636" cy="3967701"/>
              </a:xfrm>
            </p:grpSpPr>
            <p:pic>
              <p:nvPicPr>
                <p:cNvPr id="30747" name="Image 119"/>
                <p:cNvPicPr>
                  <a:picLocks noChangeAspect="1" noChangeArrowheads="1"/>
                </p:cNvPicPr>
                <p:nvPr/>
              </p:nvPicPr>
              <p:blipFill>
                <a:blip r:embed="rId5" cstate="print"/>
                <a:srcRect l="60092" t="68224" r="29250" b="24928"/>
                <a:stretch>
                  <a:fillRect/>
                </a:stretch>
              </p:blipFill>
              <p:spPr bwMode="auto">
                <a:xfrm>
                  <a:off x="7858114" y="4137544"/>
                  <a:ext cx="1285886" cy="571506"/>
                </a:xfrm>
                <a:prstGeom prst="rect">
                  <a:avLst/>
                </a:prstGeom>
                <a:noFill/>
                <a:ln w="9525">
                  <a:noFill/>
                  <a:miter lim="800000"/>
                  <a:headEnd/>
                  <a:tailEnd/>
                </a:ln>
              </p:spPr>
            </p:pic>
            <p:pic>
              <p:nvPicPr>
                <p:cNvPr id="30748" name="Image 120"/>
                <p:cNvPicPr>
                  <a:picLocks noChangeAspect="1" noChangeArrowheads="1"/>
                </p:cNvPicPr>
                <p:nvPr/>
              </p:nvPicPr>
              <p:blipFill>
                <a:blip r:embed="rId5" cstate="print"/>
                <a:srcRect l="57803" t="46700" r="40169" b="48904"/>
                <a:stretch>
                  <a:fillRect/>
                </a:stretch>
              </p:blipFill>
              <p:spPr bwMode="auto">
                <a:xfrm>
                  <a:off x="3701865" y="5740774"/>
                  <a:ext cx="276230" cy="314330"/>
                </a:xfrm>
                <a:prstGeom prst="rect">
                  <a:avLst/>
                </a:prstGeom>
                <a:noFill/>
                <a:ln w="9525">
                  <a:noFill/>
                  <a:miter lim="800000"/>
                  <a:headEnd/>
                  <a:tailEnd/>
                </a:ln>
              </p:spPr>
            </p:pic>
            <p:pic>
              <p:nvPicPr>
                <p:cNvPr id="30749" name="Image 121"/>
                <p:cNvPicPr>
                  <a:picLocks noChangeAspect="1" noChangeArrowheads="1"/>
                </p:cNvPicPr>
                <p:nvPr/>
              </p:nvPicPr>
              <p:blipFill>
                <a:blip r:embed="rId5" cstate="print"/>
                <a:srcRect l="57803" t="46700" r="40169" b="48904"/>
                <a:stretch>
                  <a:fillRect/>
                </a:stretch>
              </p:blipFill>
              <p:spPr bwMode="auto">
                <a:xfrm>
                  <a:off x="4273369" y="5273509"/>
                  <a:ext cx="276230" cy="314330"/>
                </a:xfrm>
                <a:prstGeom prst="rect">
                  <a:avLst/>
                </a:prstGeom>
                <a:noFill/>
                <a:ln w="9525">
                  <a:noFill/>
                  <a:miter lim="800000"/>
                  <a:headEnd/>
                  <a:tailEnd/>
                </a:ln>
              </p:spPr>
            </p:pic>
            <p:pic>
              <p:nvPicPr>
                <p:cNvPr id="30750" name="Image 122"/>
                <p:cNvPicPr>
                  <a:picLocks noChangeAspect="1" noChangeArrowheads="1"/>
                </p:cNvPicPr>
                <p:nvPr/>
              </p:nvPicPr>
              <p:blipFill>
                <a:blip r:embed="rId5" cstate="print"/>
                <a:srcRect l="57803" t="46700" r="40169" b="48904"/>
                <a:stretch>
                  <a:fillRect/>
                </a:stretch>
              </p:blipFill>
              <p:spPr bwMode="auto">
                <a:xfrm>
                  <a:off x="8140543" y="3344683"/>
                  <a:ext cx="276230" cy="314330"/>
                </a:xfrm>
                <a:prstGeom prst="rect">
                  <a:avLst/>
                </a:prstGeom>
                <a:noFill/>
                <a:ln w="9525">
                  <a:noFill/>
                  <a:miter lim="800000"/>
                  <a:headEnd/>
                  <a:tailEnd/>
                </a:ln>
              </p:spPr>
            </p:pic>
            <p:pic>
              <p:nvPicPr>
                <p:cNvPr id="30751" name="Image 123"/>
                <p:cNvPicPr>
                  <a:picLocks noChangeAspect="1" noChangeArrowheads="1"/>
                </p:cNvPicPr>
                <p:nvPr/>
              </p:nvPicPr>
              <p:blipFill>
                <a:blip r:embed="rId5" cstate="print"/>
                <a:srcRect l="57803" t="46700" r="40169" b="48904"/>
                <a:stretch>
                  <a:fillRect/>
                </a:stretch>
              </p:blipFill>
              <p:spPr bwMode="auto">
                <a:xfrm>
                  <a:off x="7013771" y="3324761"/>
                  <a:ext cx="276230" cy="314330"/>
                </a:xfrm>
                <a:prstGeom prst="rect">
                  <a:avLst/>
                </a:prstGeom>
                <a:noFill/>
                <a:ln w="9525">
                  <a:noFill/>
                  <a:miter lim="800000"/>
                  <a:headEnd/>
                  <a:tailEnd/>
                </a:ln>
              </p:spPr>
            </p:pic>
            <p:pic>
              <p:nvPicPr>
                <p:cNvPr id="30752" name="Image 124"/>
                <p:cNvPicPr>
                  <a:picLocks noChangeAspect="1" noChangeArrowheads="1"/>
                </p:cNvPicPr>
                <p:nvPr/>
              </p:nvPicPr>
              <p:blipFill>
                <a:blip r:embed="rId5" cstate="print"/>
                <a:srcRect l="57674" t="51619" r="40038" b="43671"/>
                <a:stretch>
                  <a:fillRect/>
                </a:stretch>
              </p:blipFill>
              <p:spPr bwMode="auto">
                <a:xfrm>
                  <a:off x="4786314" y="5707973"/>
                  <a:ext cx="307620" cy="331434"/>
                </a:xfrm>
                <a:prstGeom prst="rect">
                  <a:avLst/>
                </a:prstGeom>
                <a:noFill/>
                <a:ln w="9525">
                  <a:noFill/>
                  <a:miter lim="800000"/>
                  <a:headEnd/>
                  <a:tailEnd/>
                </a:ln>
              </p:spPr>
            </p:pic>
            <p:pic>
              <p:nvPicPr>
                <p:cNvPr id="30753" name="Image 125"/>
                <p:cNvPicPr>
                  <a:picLocks noChangeAspect="1" noChangeArrowheads="1"/>
                </p:cNvPicPr>
                <p:nvPr/>
              </p:nvPicPr>
              <p:blipFill>
                <a:blip r:embed="rId5" cstate="print"/>
                <a:srcRect l="57674" t="51619" r="40038" b="43671"/>
                <a:stretch>
                  <a:fillRect/>
                </a:stretch>
              </p:blipFill>
              <p:spPr bwMode="auto">
                <a:xfrm>
                  <a:off x="4260490" y="5922287"/>
                  <a:ext cx="307620" cy="331434"/>
                </a:xfrm>
                <a:prstGeom prst="rect">
                  <a:avLst/>
                </a:prstGeom>
                <a:noFill/>
                <a:ln w="9525">
                  <a:noFill/>
                  <a:miter lim="800000"/>
                  <a:headEnd/>
                  <a:tailEnd/>
                </a:ln>
              </p:spPr>
            </p:pic>
            <p:pic>
              <p:nvPicPr>
                <p:cNvPr id="30754" name="Picture 3"/>
                <p:cNvPicPr>
                  <a:picLocks noChangeAspect="1" noChangeArrowheads="1"/>
                </p:cNvPicPr>
                <p:nvPr/>
              </p:nvPicPr>
              <p:blipFill>
                <a:blip r:embed="rId6" cstate="print"/>
                <a:srcRect l="48633" t="87500" r="40234" b="6874"/>
                <a:stretch>
                  <a:fillRect/>
                </a:stretch>
              </p:blipFill>
              <p:spPr bwMode="auto">
                <a:xfrm>
                  <a:off x="5827781" y="5105408"/>
                  <a:ext cx="1253802" cy="395294"/>
                </a:xfrm>
                <a:prstGeom prst="rect">
                  <a:avLst/>
                </a:prstGeom>
                <a:noFill/>
                <a:ln w="9525">
                  <a:noFill/>
                  <a:miter lim="800000"/>
                  <a:headEnd/>
                  <a:tailEnd/>
                </a:ln>
              </p:spPr>
            </p:pic>
            <p:pic>
              <p:nvPicPr>
                <p:cNvPr id="30755" name="Picture 3"/>
                <p:cNvPicPr>
                  <a:picLocks noChangeAspect="1" noChangeArrowheads="1"/>
                </p:cNvPicPr>
                <p:nvPr/>
              </p:nvPicPr>
              <p:blipFill>
                <a:blip r:embed="rId6" cstate="print"/>
                <a:srcRect l="39844" t="87500" r="51367" b="6874"/>
                <a:stretch>
                  <a:fillRect/>
                </a:stretch>
              </p:blipFill>
              <p:spPr bwMode="auto">
                <a:xfrm>
                  <a:off x="5857884" y="4000504"/>
                  <a:ext cx="1147763" cy="458788"/>
                </a:xfrm>
                <a:prstGeom prst="rect">
                  <a:avLst/>
                </a:prstGeom>
                <a:noFill/>
                <a:ln w="9525">
                  <a:noFill/>
                  <a:miter lim="800000"/>
                  <a:headEnd/>
                  <a:tailEnd/>
                </a:ln>
              </p:spPr>
            </p:pic>
            <p:pic>
              <p:nvPicPr>
                <p:cNvPr id="30756" name="Image 26" descr="logo-ebc-seul.jpg"/>
                <p:cNvPicPr>
                  <a:picLocks noChangeAspect="1"/>
                </p:cNvPicPr>
                <p:nvPr/>
              </p:nvPicPr>
              <p:blipFill>
                <a:blip r:embed="rId7" cstate="print"/>
                <a:srcRect/>
                <a:stretch>
                  <a:fillRect/>
                </a:stretch>
              </p:blipFill>
              <p:spPr bwMode="auto">
                <a:xfrm>
                  <a:off x="3929058" y="4572008"/>
                  <a:ext cx="976312" cy="522287"/>
                </a:xfrm>
                <a:prstGeom prst="rect">
                  <a:avLst/>
                </a:prstGeom>
                <a:noFill/>
                <a:ln w="9525">
                  <a:noFill/>
                  <a:miter lim="800000"/>
                  <a:headEnd/>
                  <a:tailEnd/>
                </a:ln>
              </p:spPr>
            </p:pic>
            <p:cxnSp>
              <p:nvCxnSpPr>
                <p:cNvPr id="49" name="Connecteur droit avec flèche 48"/>
                <p:cNvCxnSpPr/>
                <p:nvPr/>
              </p:nvCxnSpPr>
              <p:spPr>
                <a:xfrm flipV="1">
                  <a:off x="5143052" y="4286673"/>
                  <a:ext cx="644703" cy="285259"/>
                </a:xfrm>
                <a:prstGeom prst="straightConnector1">
                  <a:avLst/>
                </a:prstGeom>
                <a:ln w="50800">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000364" y="4857192"/>
                  <a:ext cx="644703" cy="3458"/>
                </a:xfrm>
                <a:prstGeom prst="straightConnector1">
                  <a:avLst/>
                </a:prstGeom>
                <a:ln w="50800">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5143052" y="5000686"/>
                  <a:ext cx="644703" cy="357872"/>
                </a:xfrm>
                <a:prstGeom prst="straightConnector1">
                  <a:avLst/>
                </a:prstGeom>
                <a:ln w="50800">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30760" name="Oval 19"/>
                <p:cNvSpPr>
                  <a:spLocks noChangeArrowheads="1"/>
                </p:cNvSpPr>
                <p:nvPr/>
              </p:nvSpPr>
              <p:spPr bwMode="auto">
                <a:xfrm>
                  <a:off x="4214810" y="5227829"/>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61" name="Oval 19"/>
                <p:cNvSpPr>
                  <a:spLocks noChangeArrowheads="1"/>
                </p:cNvSpPr>
                <p:nvPr/>
              </p:nvSpPr>
              <p:spPr bwMode="auto">
                <a:xfrm>
                  <a:off x="7534299" y="3857628"/>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62" name="Oval 19"/>
                <p:cNvSpPr>
                  <a:spLocks noChangeArrowheads="1"/>
                </p:cNvSpPr>
                <p:nvPr/>
              </p:nvSpPr>
              <p:spPr bwMode="auto">
                <a:xfrm>
                  <a:off x="6968091" y="3286124"/>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63" name="Oval 19"/>
                <p:cNvSpPr>
                  <a:spLocks noChangeArrowheads="1"/>
                </p:cNvSpPr>
                <p:nvPr/>
              </p:nvSpPr>
              <p:spPr bwMode="auto">
                <a:xfrm>
                  <a:off x="7539595" y="3143248"/>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64" name="Oval 19"/>
                <p:cNvSpPr>
                  <a:spLocks noChangeArrowheads="1"/>
                </p:cNvSpPr>
                <p:nvPr/>
              </p:nvSpPr>
              <p:spPr bwMode="auto">
                <a:xfrm>
                  <a:off x="8073002" y="3286124"/>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65" name="Oval 19"/>
                <p:cNvSpPr>
                  <a:spLocks noChangeArrowheads="1"/>
                </p:cNvSpPr>
                <p:nvPr/>
              </p:nvSpPr>
              <p:spPr bwMode="auto">
                <a:xfrm>
                  <a:off x="3643306" y="5707973"/>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66" name="Oval 19"/>
                <p:cNvSpPr>
                  <a:spLocks noChangeArrowheads="1"/>
                </p:cNvSpPr>
                <p:nvPr/>
              </p:nvSpPr>
              <p:spPr bwMode="auto">
                <a:xfrm>
                  <a:off x="4748217" y="5707973"/>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67" name="Oval 19"/>
                <p:cNvSpPr>
                  <a:spLocks noChangeArrowheads="1"/>
                </p:cNvSpPr>
                <p:nvPr/>
              </p:nvSpPr>
              <p:spPr bwMode="auto">
                <a:xfrm>
                  <a:off x="4209514" y="5922287"/>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cxnSp>
              <p:nvCxnSpPr>
                <p:cNvPr id="60" name="Connecteur droit 59"/>
                <p:cNvCxnSpPr/>
                <p:nvPr/>
              </p:nvCxnSpPr>
              <p:spPr>
                <a:xfrm rot="5400000" flipH="1" flipV="1">
                  <a:off x="7576472" y="3714426"/>
                  <a:ext cx="286988" cy="0"/>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flipH="1" flipV="1">
                  <a:off x="7849718" y="3659128"/>
                  <a:ext cx="271428" cy="254089"/>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rot="16200000" flipH="1">
                  <a:off x="7296032" y="3640166"/>
                  <a:ext cx="271428" cy="292012"/>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a:endCxn id="30761" idx="2"/>
                </p:cNvCxnSpPr>
                <p:nvPr/>
              </p:nvCxnSpPr>
              <p:spPr>
                <a:xfrm flipV="1">
                  <a:off x="7005105" y="4072297"/>
                  <a:ext cx="529036" cy="157324"/>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30765" idx="7"/>
                  <a:endCxn id="30760" idx="3"/>
                </p:cNvCxnSpPr>
                <p:nvPr/>
              </p:nvCxnSpPr>
              <p:spPr>
                <a:xfrm rot="5400000" flipH="1" flipV="1">
                  <a:off x="4039474" y="5534898"/>
                  <a:ext cx="176342" cy="293908"/>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5400000" flipH="1" flipV="1">
                  <a:off x="4283833" y="5786447"/>
                  <a:ext cx="288717" cy="0"/>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endCxn id="30766" idx="1"/>
                </p:cNvCxnSpPr>
                <p:nvPr/>
              </p:nvCxnSpPr>
              <p:spPr>
                <a:xfrm rot="16200000" flipH="1">
                  <a:off x="4570490" y="5534982"/>
                  <a:ext cx="236852" cy="233230"/>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pic>
              <p:nvPicPr>
                <p:cNvPr id="30775" name="Image 147"/>
                <p:cNvPicPr>
                  <a:picLocks noChangeAspect="1" noChangeArrowheads="1"/>
                </p:cNvPicPr>
                <p:nvPr/>
              </p:nvPicPr>
              <p:blipFill>
                <a:blip r:embed="rId5" cstate="print"/>
                <a:srcRect l="59373" t="40312" r="28661" b="50893"/>
                <a:stretch>
                  <a:fillRect/>
                </a:stretch>
              </p:blipFill>
              <p:spPr bwMode="auto">
                <a:xfrm>
                  <a:off x="7715272" y="2538943"/>
                  <a:ext cx="1134745" cy="609600"/>
                </a:xfrm>
                <a:prstGeom prst="rect">
                  <a:avLst/>
                </a:prstGeom>
                <a:noFill/>
                <a:ln w="9525">
                  <a:noFill/>
                  <a:miter lim="800000"/>
                  <a:headEnd/>
                  <a:tailEnd/>
                </a:ln>
              </p:spPr>
            </p:pic>
            <p:pic>
              <p:nvPicPr>
                <p:cNvPr id="30776" name="Image 148"/>
                <p:cNvPicPr>
                  <a:picLocks noChangeAspect="1" noChangeArrowheads="1"/>
                </p:cNvPicPr>
                <p:nvPr/>
              </p:nvPicPr>
              <p:blipFill>
                <a:blip r:embed="rId5" cstate="print"/>
                <a:srcRect l="60419" t="49107" r="29968" b="44611"/>
                <a:stretch>
                  <a:fillRect/>
                </a:stretch>
              </p:blipFill>
              <p:spPr bwMode="auto">
                <a:xfrm>
                  <a:off x="5143504" y="5572140"/>
                  <a:ext cx="1076960" cy="438150"/>
                </a:xfrm>
                <a:prstGeom prst="rect">
                  <a:avLst/>
                </a:prstGeom>
                <a:noFill/>
                <a:ln w="9525">
                  <a:noFill/>
                  <a:miter lim="800000"/>
                  <a:headEnd/>
                  <a:tailEnd/>
                </a:ln>
              </p:spPr>
            </p:pic>
            <p:grpSp>
              <p:nvGrpSpPr>
                <p:cNvPr id="30777" name="Groupe 112"/>
                <p:cNvGrpSpPr>
                  <a:grpSpLocks/>
                </p:cNvGrpSpPr>
                <p:nvPr/>
              </p:nvGrpSpPr>
              <p:grpSpPr bwMode="auto">
                <a:xfrm>
                  <a:off x="3643306" y="2383214"/>
                  <a:ext cx="2643206" cy="2189055"/>
                  <a:chOff x="3643306" y="2383214"/>
                  <a:chExt cx="2643206" cy="2189055"/>
                </a:xfrm>
              </p:grpSpPr>
              <p:pic>
                <p:nvPicPr>
                  <p:cNvPr id="30778" name="Image 150"/>
                  <p:cNvPicPr>
                    <a:picLocks noChangeAspect="1" noChangeArrowheads="1"/>
                  </p:cNvPicPr>
                  <p:nvPr/>
                </p:nvPicPr>
                <p:blipFill>
                  <a:blip r:embed="rId5" cstate="print"/>
                  <a:srcRect l="57803" t="46700" r="40169" b="48904"/>
                  <a:stretch>
                    <a:fillRect/>
                  </a:stretch>
                </p:blipFill>
                <p:spPr bwMode="auto">
                  <a:xfrm>
                    <a:off x="3701865" y="3334285"/>
                    <a:ext cx="276230" cy="314330"/>
                  </a:xfrm>
                  <a:prstGeom prst="rect">
                    <a:avLst/>
                  </a:prstGeom>
                  <a:noFill/>
                  <a:ln w="9525">
                    <a:noFill/>
                    <a:miter lim="800000"/>
                    <a:headEnd/>
                    <a:tailEnd/>
                  </a:ln>
                </p:spPr>
              </p:pic>
              <p:pic>
                <p:nvPicPr>
                  <p:cNvPr id="30779" name="Image 151"/>
                  <p:cNvPicPr>
                    <a:picLocks noChangeAspect="1" noChangeArrowheads="1"/>
                  </p:cNvPicPr>
                  <p:nvPr/>
                </p:nvPicPr>
                <p:blipFill>
                  <a:blip r:embed="rId5" cstate="print"/>
                  <a:srcRect l="57803" t="46700" r="40169" b="48904"/>
                  <a:stretch>
                    <a:fillRect/>
                  </a:stretch>
                </p:blipFill>
                <p:spPr bwMode="auto">
                  <a:xfrm>
                    <a:off x="4266326" y="3181885"/>
                    <a:ext cx="276230" cy="314330"/>
                  </a:xfrm>
                  <a:prstGeom prst="rect">
                    <a:avLst/>
                  </a:prstGeom>
                  <a:noFill/>
                  <a:ln w="9525">
                    <a:noFill/>
                    <a:miter lim="800000"/>
                    <a:headEnd/>
                    <a:tailEnd/>
                  </a:ln>
                </p:spPr>
              </p:pic>
              <p:pic>
                <p:nvPicPr>
                  <p:cNvPr id="30780" name="Image 53"/>
                  <p:cNvPicPr>
                    <a:picLocks noChangeAspect="1" noChangeArrowheads="1"/>
                  </p:cNvPicPr>
                  <p:nvPr/>
                </p:nvPicPr>
                <p:blipFill>
                  <a:blip r:embed="rId5" cstate="print"/>
                  <a:srcRect l="57674" t="51619" r="40038" b="43671"/>
                  <a:stretch>
                    <a:fillRect/>
                  </a:stretch>
                </p:blipFill>
                <p:spPr bwMode="auto">
                  <a:xfrm>
                    <a:off x="4786314" y="3331804"/>
                    <a:ext cx="307620" cy="331434"/>
                  </a:xfrm>
                  <a:prstGeom prst="rect">
                    <a:avLst/>
                  </a:prstGeom>
                  <a:noFill/>
                  <a:ln w="9525">
                    <a:noFill/>
                    <a:miter lim="800000"/>
                    <a:headEnd/>
                    <a:tailEnd/>
                  </a:ln>
                </p:spPr>
              </p:pic>
              <p:pic>
                <p:nvPicPr>
                  <p:cNvPr id="30781" name="Image 153"/>
                  <p:cNvPicPr>
                    <a:picLocks noChangeAspect="1" noChangeArrowheads="1"/>
                  </p:cNvPicPr>
                  <p:nvPr/>
                </p:nvPicPr>
                <p:blipFill>
                  <a:blip r:embed="rId5" cstate="print"/>
                  <a:srcRect l="57674" t="51619" r="40038" b="43671"/>
                  <a:stretch>
                    <a:fillRect/>
                  </a:stretch>
                </p:blipFill>
                <p:spPr bwMode="auto">
                  <a:xfrm>
                    <a:off x="4264380" y="3883384"/>
                    <a:ext cx="307620" cy="331434"/>
                  </a:xfrm>
                  <a:prstGeom prst="rect">
                    <a:avLst/>
                  </a:prstGeom>
                  <a:noFill/>
                  <a:ln w="9525">
                    <a:noFill/>
                    <a:miter lim="800000"/>
                    <a:headEnd/>
                    <a:tailEnd/>
                  </a:ln>
                </p:spPr>
              </p:pic>
              <p:sp>
                <p:nvSpPr>
                  <p:cNvPr id="30782" name="Oval 19"/>
                  <p:cNvSpPr>
                    <a:spLocks noChangeArrowheads="1"/>
                  </p:cNvSpPr>
                  <p:nvPr/>
                </p:nvSpPr>
                <p:spPr bwMode="auto">
                  <a:xfrm>
                    <a:off x="4214810" y="3857628"/>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83" name="Oval 19"/>
                  <p:cNvSpPr>
                    <a:spLocks noChangeArrowheads="1"/>
                  </p:cNvSpPr>
                  <p:nvPr/>
                </p:nvSpPr>
                <p:spPr bwMode="auto">
                  <a:xfrm>
                    <a:off x="3643306" y="3286124"/>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84" name="Oval 19"/>
                  <p:cNvSpPr>
                    <a:spLocks noChangeArrowheads="1"/>
                  </p:cNvSpPr>
                  <p:nvPr/>
                </p:nvSpPr>
                <p:spPr bwMode="auto">
                  <a:xfrm>
                    <a:off x="4214810" y="3143248"/>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sp>
                <p:nvSpPr>
                  <p:cNvPr id="30785" name="Oval 19"/>
                  <p:cNvSpPr>
                    <a:spLocks noChangeArrowheads="1"/>
                  </p:cNvSpPr>
                  <p:nvPr/>
                </p:nvSpPr>
                <p:spPr bwMode="auto">
                  <a:xfrm>
                    <a:off x="4748217" y="3286124"/>
                    <a:ext cx="395287" cy="428628"/>
                  </a:xfrm>
                  <a:prstGeom prst="ellipse">
                    <a:avLst/>
                  </a:prstGeom>
                  <a:noFill/>
                  <a:ln w="25400">
                    <a:solidFill>
                      <a:srgbClr val="4F81BD"/>
                    </a:solidFill>
                    <a:round/>
                    <a:headEnd/>
                    <a:tailEnd/>
                  </a:ln>
                </p:spPr>
                <p:txBody>
                  <a:bodyPr/>
                  <a:lstStyle/>
                  <a:p>
                    <a:endParaRPr lang="fr-FR">
                      <a:latin typeface="Calibri" pitchFamily="34" charset="0"/>
                    </a:endParaRPr>
                  </a:p>
                </p:txBody>
              </p:sp>
              <p:cxnSp>
                <p:nvCxnSpPr>
                  <p:cNvPr id="78" name="Connecteur droit 77"/>
                  <p:cNvCxnSpPr>
                    <a:stCxn id="30782" idx="0"/>
                    <a:endCxn id="30784" idx="4"/>
                  </p:cNvCxnSpPr>
                  <p:nvPr/>
                </p:nvCxnSpPr>
                <p:spPr>
                  <a:xfrm rot="5400000" flipH="1" flipV="1">
                    <a:off x="4269527" y="3714426"/>
                    <a:ext cx="286988" cy="0"/>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30782" idx="7"/>
                    <a:endCxn id="30785" idx="3"/>
                  </p:cNvCxnSpPr>
                  <p:nvPr/>
                </p:nvCxnSpPr>
                <p:spPr>
                  <a:xfrm rot="5400000" flipH="1" flipV="1">
                    <a:off x="4542773" y="3659128"/>
                    <a:ext cx="271428" cy="254089"/>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a:stCxn id="30783" idx="5"/>
                    <a:endCxn id="30782" idx="1"/>
                  </p:cNvCxnSpPr>
                  <p:nvPr/>
                </p:nvCxnSpPr>
                <p:spPr>
                  <a:xfrm rot="16200000" flipH="1">
                    <a:off x="3991931" y="3639219"/>
                    <a:ext cx="271428" cy="293908"/>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rot="5400000" flipH="1" flipV="1">
                    <a:off x="4287457" y="4429304"/>
                    <a:ext cx="285259" cy="0"/>
                  </a:xfrm>
                  <a:prstGeom prst="line">
                    <a:avLst/>
                  </a:prstGeom>
                  <a:ln w="25400">
                    <a:solidFill>
                      <a:srgbClr val="CC0066"/>
                    </a:solidFill>
                  </a:ln>
                </p:spPr>
                <p:style>
                  <a:lnRef idx="1">
                    <a:schemeClr val="accent1"/>
                  </a:lnRef>
                  <a:fillRef idx="0">
                    <a:schemeClr val="accent1"/>
                  </a:fillRef>
                  <a:effectRef idx="0">
                    <a:schemeClr val="accent1"/>
                  </a:effectRef>
                  <a:fontRef idx="minor">
                    <a:schemeClr val="tx1"/>
                  </a:fontRef>
                </p:style>
              </p:cxnSp>
              <p:pic>
                <p:nvPicPr>
                  <p:cNvPr id="30790" name="Image 162"/>
                  <p:cNvPicPr>
                    <a:picLocks noChangeAspect="1" noChangeArrowheads="1"/>
                  </p:cNvPicPr>
                  <p:nvPr/>
                </p:nvPicPr>
                <p:blipFill>
                  <a:blip r:embed="rId5" cstate="print"/>
                  <a:srcRect l="60158" t="74966" r="30099" b="18437"/>
                  <a:stretch>
                    <a:fillRect/>
                  </a:stretch>
                </p:blipFill>
                <p:spPr bwMode="auto">
                  <a:xfrm>
                    <a:off x="5143506" y="3429002"/>
                    <a:ext cx="1143006" cy="428626"/>
                  </a:xfrm>
                  <a:prstGeom prst="rect">
                    <a:avLst/>
                  </a:prstGeom>
                  <a:noFill/>
                  <a:ln w="9525">
                    <a:noFill/>
                    <a:miter lim="800000"/>
                    <a:headEnd/>
                    <a:tailEnd/>
                  </a:ln>
                </p:spPr>
              </p:pic>
              <p:grpSp>
                <p:nvGrpSpPr>
                  <p:cNvPr id="30791" name="Groupe 111"/>
                  <p:cNvGrpSpPr>
                    <a:grpSpLocks/>
                  </p:cNvGrpSpPr>
                  <p:nvPr/>
                </p:nvGrpSpPr>
                <p:grpSpPr bwMode="auto">
                  <a:xfrm rot="-810876">
                    <a:off x="4574038" y="2383214"/>
                    <a:ext cx="1357322" cy="754760"/>
                    <a:chOff x="4429124" y="2459923"/>
                    <a:chExt cx="1357322" cy="754760"/>
                  </a:xfrm>
                </p:grpSpPr>
                <p:pic>
                  <p:nvPicPr>
                    <p:cNvPr id="30792" name="Image 164"/>
                    <p:cNvPicPr>
                      <a:picLocks noChangeAspect="1" noChangeArrowheads="1"/>
                    </p:cNvPicPr>
                    <p:nvPr/>
                  </p:nvPicPr>
                  <p:blipFill>
                    <a:blip r:embed="rId5" cstate="print"/>
                    <a:srcRect l="59831" t="60414" r="24998" b="31943"/>
                    <a:stretch>
                      <a:fillRect/>
                    </a:stretch>
                  </p:blipFill>
                  <p:spPr bwMode="auto">
                    <a:xfrm>
                      <a:off x="4429124" y="2643182"/>
                      <a:ext cx="1357322" cy="571501"/>
                    </a:xfrm>
                    <a:prstGeom prst="rect">
                      <a:avLst/>
                    </a:prstGeom>
                    <a:noFill/>
                    <a:ln w="9525">
                      <a:noFill/>
                      <a:miter lim="800000"/>
                      <a:headEnd/>
                      <a:tailEnd/>
                    </a:ln>
                  </p:spPr>
                </p:pic>
                <p:sp>
                  <p:nvSpPr>
                    <p:cNvPr id="85" name="Rectangle 84"/>
                    <p:cNvSpPr/>
                    <p:nvPr/>
                  </p:nvSpPr>
                  <p:spPr>
                    <a:xfrm>
                      <a:off x="4474517" y="2459224"/>
                      <a:ext cx="356482" cy="216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grpSp>
        </p:grpSp>
        <p:pic>
          <p:nvPicPr>
            <p:cNvPr id="30744" name="Image 107"/>
            <p:cNvPicPr>
              <a:picLocks noChangeAspect="1" noChangeArrowheads="1"/>
            </p:cNvPicPr>
            <p:nvPr/>
          </p:nvPicPr>
          <p:blipFill>
            <a:blip r:embed="rId5" cstate="print"/>
            <a:srcRect l="57674" t="51619" r="40038" b="43671"/>
            <a:stretch>
              <a:fillRect/>
            </a:stretch>
          </p:blipFill>
          <p:spPr bwMode="auto">
            <a:xfrm>
              <a:off x="7696086" y="3259998"/>
              <a:ext cx="229643" cy="280591"/>
            </a:xfrm>
            <a:prstGeom prst="rect">
              <a:avLst/>
            </a:prstGeom>
            <a:noFill/>
            <a:ln w="9525">
              <a:noFill/>
              <a:miter lim="800000"/>
              <a:headEnd/>
              <a:tailEnd/>
            </a:ln>
          </p:spPr>
        </p:pic>
      </p:grpSp>
      <p:pic>
        <p:nvPicPr>
          <p:cNvPr id="30795" name="Picture 16"/>
          <p:cNvPicPr>
            <a:picLocks noChangeAspect="1" noChangeArrowheads="1"/>
          </p:cNvPicPr>
          <p:nvPr/>
        </p:nvPicPr>
        <p:blipFill>
          <a:blip r:embed="rId8" cstate="print"/>
          <a:srcRect/>
          <a:stretch>
            <a:fillRect/>
          </a:stretch>
        </p:blipFill>
        <p:spPr bwMode="auto">
          <a:xfrm>
            <a:off x="179388" y="115888"/>
            <a:ext cx="2428875" cy="733425"/>
          </a:xfrm>
          <a:prstGeom prst="rect">
            <a:avLst/>
          </a:prstGeom>
          <a:noFill/>
          <a:ln w="9525">
            <a:noFill/>
            <a:miter lim="800000"/>
            <a:headEnd/>
            <a:tailEnd/>
          </a:ln>
        </p:spPr>
      </p:pic>
      <p:sp>
        <p:nvSpPr>
          <p:cNvPr id="30799" name="Rectangle 79"/>
          <p:cNvSpPr>
            <a:spLocks noChangeArrowheads="1"/>
          </p:cNvSpPr>
          <p:nvPr/>
        </p:nvSpPr>
        <p:spPr bwMode="auto">
          <a:xfrm>
            <a:off x="8604250" y="5084763"/>
            <a:ext cx="215900" cy="144462"/>
          </a:xfrm>
          <a:prstGeom prst="rect">
            <a:avLst/>
          </a:prstGeom>
          <a:solidFill>
            <a:schemeClr val="bg1"/>
          </a:solidFill>
          <a:ln w="9525">
            <a:noFill/>
            <a:miter lim="800000"/>
            <a:headEnd/>
            <a:tailEnd/>
          </a:ln>
          <a:effectLst/>
        </p:spPr>
        <p:txBody>
          <a:bodyPr wrap="none" anchor="ctr"/>
          <a:lstStyle/>
          <a:p>
            <a:endParaRPr lang="fr-FR"/>
          </a:p>
        </p:txBody>
      </p:sp>
      <p:sp>
        <p:nvSpPr>
          <p:cNvPr id="30800" name="Rectangle 80"/>
          <p:cNvSpPr>
            <a:spLocks noChangeArrowheads="1"/>
          </p:cNvSpPr>
          <p:nvPr/>
        </p:nvSpPr>
        <p:spPr bwMode="auto">
          <a:xfrm>
            <a:off x="7812088" y="4652963"/>
            <a:ext cx="215900" cy="144462"/>
          </a:xfrm>
          <a:prstGeom prst="rect">
            <a:avLst/>
          </a:prstGeom>
          <a:solidFill>
            <a:schemeClr val="bg1"/>
          </a:solid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2159</TotalTime>
  <Words>918</Words>
  <Application>Microsoft Office PowerPoint</Application>
  <PresentationFormat>Affichage à l'écran (4:3)</PresentationFormat>
  <Paragraphs>192</Paragraphs>
  <Slides>17</Slides>
  <Notes>17</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17</vt:i4>
      </vt:variant>
    </vt:vector>
  </HeadingPairs>
  <TitlesOfParts>
    <vt:vector size="20" baseType="lpstr">
      <vt:lpstr>Thème Office</vt:lpstr>
      <vt:lpstr>Feuille Microsoft Office Excel 97-2003</vt:lpstr>
      <vt:lpstr>Image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hausse des réseau sociaux (données inscrits en France, répartition fb  twitter, ….)</dc:title>
  <dc:creator>krp</dc:creator>
  <cp:lastModifiedBy>Your User Name</cp:lastModifiedBy>
  <cp:revision>243</cp:revision>
  <dcterms:created xsi:type="dcterms:W3CDTF">2010-03-01T16:53:13Z</dcterms:created>
  <dcterms:modified xsi:type="dcterms:W3CDTF">2010-05-05T13:35:05Z</dcterms:modified>
</cp:coreProperties>
</file>